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TIAGO JOSÉ DE TARANCO CARVAJAL" initials="SJDTC" lastIdx="1" clrIdx="0">
    <p:extLst>
      <p:ext uri="{19B8F6BF-5375-455C-9EA6-DF929625EA0E}">
        <p15:presenceInfo xmlns:p15="http://schemas.microsoft.com/office/powerpoint/2012/main" userId="4c82c631056f90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8T06:25:17.75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ve.es/alacarta/videos/this-is-opera/this-is-opera-boheme/306815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D7C2D-1828-42EB-8BBC-CA2B73B1B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Luces de bohemia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A0D39F-1373-4A76-BE1D-8FBC16A38A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86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56955F-5E50-4D76-B97E-F7399DD8D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235621"/>
            <a:ext cx="8063570" cy="4646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>
                <a:solidFill>
                  <a:srgbClr val="C00000"/>
                </a:solidFill>
              </a:rPr>
              <a:t>TEMA 11</a:t>
            </a:r>
          </a:p>
          <a:p>
            <a:pPr marL="0" indent="0" algn="ctr">
              <a:buNone/>
            </a:pPr>
            <a:r>
              <a:rPr lang="es-ES" sz="2400" dirty="0"/>
              <a:t>Contexto histórico: pág. 197</a:t>
            </a:r>
          </a:p>
          <a:p>
            <a:pPr marL="0" indent="0" algn="ctr">
              <a:buNone/>
            </a:pPr>
            <a:r>
              <a:rPr lang="es-ES" sz="2400" dirty="0"/>
              <a:t>Modernismo y 98: pág. 198</a:t>
            </a:r>
          </a:p>
          <a:p>
            <a:pPr marL="0" indent="0" algn="ctr">
              <a:buNone/>
            </a:pPr>
            <a:r>
              <a:rPr lang="es-ES" sz="2400" dirty="0"/>
              <a:t>Características generales Modernismo:  pág.199</a:t>
            </a:r>
          </a:p>
          <a:p>
            <a:pPr marL="0" indent="0" algn="ctr">
              <a:buNone/>
            </a:pPr>
            <a:r>
              <a:rPr lang="es-ES" sz="2400" dirty="0"/>
              <a:t>Características generales G98: pág. 207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>
                <a:solidFill>
                  <a:srgbClr val="C00000"/>
                </a:solidFill>
              </a:rPr>
              <a:t>TEMA 12</a:t>
            </a:r>
          </a:p>
          <a:p>
            <a:pPr marL="0" indent="0" algn="ctr">
              <a:buNone/>
            </a:pPr>
            <a:r>
              <a:rPr lang="es-ES" sz="2400" dirty="0"/>
              <a:t>Novecentismo y VANGUARDIAS</a:t>
            </a:r>
          </a:p>
        </p:txBody>
      </p:sp>
    </p:spTree>
    <p:extLst>
      <p:ext uri="{BB962C8B-B14F-4D97-AF65-F5344CB8AC3E}">
        <p14:creationId xmlns:p14="http://schemas.microsoft.com/office/powerpoint/2010/main" val="121206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3989F-9CA3-4ECB-AF1B-37570836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1251"/>
            <a:ext cx="8640567" cy="1188720"/>
          </a:xfrm>
        </p:spPr>
        <p:txBody>
          <a:bodyPr/>
          <a:lstStyle/>
          <a:p>
            <a:r>
              <a:rPr lang="es-ES" dirty="0"/>
              <a:t>Evolución de la obra de valle - </a:t>
            </a:r>
            <a:r>
              <a:rPr lang="es-ES" dirty="0" err="1"/>
              <a:t>inclán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12769E-20D6-455E-8EB1-80BDD49CA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090" y="2422286"/>
            <a:ext cx="7330611" cy="1230177"/>
          </a:xfrm>
        </p:spPr>
        <p:txBody>
          <a:bodyPr/>
          <a:lstStyle/>
          <a:p>
            <a:r>
              <a:rPr lang="es-ES" dirty="0"/>
              <a:t>Espíritu bohemio = Max Estrella / Carácter temperamental y apasionado. </a:t>
            </a:r>
          </a:p>
          <a:p>
            <a:r>
              <a:rPr lang="es-ES" dirty="0"/>
              <a:t>Rompe con el teatro realista burgués. (fotocopia + pág. 216 y 217)</a:t>
            </a:r>
          </a:p>
          <a:p>
            <a:r>
              <a:rPr lang="es-ES" dirty="0"/>
              <a:t>Evolución de su obra: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176C89D-0DDA-4E49-B171-E19CB75E343D}"/>
              </a:ext>
            </a:extLst>
          </p:cNvPr>
          <p:cNvSpPr txBox="1"/>
          <p:nvPr/>
        </p:nvSpPr>
        <p:spPr>
          <a:xfrm>
            <a:off x="2491484" y="4006922"/>
            <a:ext cx="2321960" cy="230832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Según J. Huerta.</a:t>
            </a:r>
          </a:p>
          <a:p>
            <a:pPr algn="ctr"/>
            <a:r>
              <a:rPr lang="es-ES" dirty="0">
                <a:solidFill>
                  <a:srgbClr val="C00000"/>
                </a:solidFill>
              </a:rPr>
              <a:t>FORMA:</a:t>
            </a:r>
          </a:p>
          <a:p>
            <a:pPr algn="ctr"/>
            <a:r>
              <a:rPr lang="es-ES" dirty="0"/>
              <a:t>Teatro simbolista</a:t>
            </a:r>
          </a:p>
          <a:p>
            <a:pPr algn="ctr"/>
            <a:r>
              <a:rPr lang="es-ES" dirty="0"/>
              <a:t>Tragedias</a:t>
            </a:r>
          </a:p>
          <a:p>
            <a:pPr algn="ctr"/>
            <a:r>
              <a:rPr lang="es-ES" dirty="0"/>
              <a:t>Farsas</a:t>
            </a:r>
          </a:p>
          <a:p>
            <a:pPr algn="ctr"/>
            <a:r>
              <a:rPr lang="es-ES" dirty="0"/>
              <a:t>Esperpentos </a:t>
            </a:r>
          </a:p>
          <a:p>
            <a:pPr algn="ctr"/>
            <a:r>
              <a:rPr lang="es-ES" dirty="0"/>
              <a:t>Teatro breve</a:t>
            </a:r>
          </a:p>
          <a:p>
            <a:pPr algn="ctr"/>
            <a:r>
              <a:rPr lang="es-ES" dirty="0"/>
              <a:t>(libro)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BC57884-A906-4205-9518-E1592A8F9EF1}"/>
              </a:ext>
            </a:extLst>
          </p:cNvPr>
          <p:cNvSpPr txBox="1"/>
          <p:nvPr/>
        </p:nvSpPr>
        <p:spPr>
          <a:xfrm>
            <a:off x="6416211" y="4244100"/>
            <a:ext cx="2424701" cy="14773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Según la “tradición”:</a:t>
            </a:r>
          </a:p>
          <a:p>
            <a:pPr algn="ctr"/>
            <a:r>
              <a:rPr lang="es-ES" dirty="0"/>
              <a:t>Ciclo mítico</a:t>
            </a:r>
          </a:p>
          <a:p>
            <a:pPr algn="ctr"/>
            <a:r>
              <a:rPr lang="es-ES" dirty="0"/>
              <a:t>Ciclo de la farsa</a:t>
            </a:r>
          </a:p>
          <a:p>
            <a:pPr algn="ctr"/>
            <a:r>
              <a:rPr lang="es-ES" dirty="0"/>
              <a:t>Ciclo del esperpento</a:t>
            </a:r>
          </a:p>
          <a:p>
            <a:pPr algn="ctr"/>
            <a:r>
              <a:rPr lang="es-ES" dirty="0"/>
              <a:t>(fotocopia)</a:t>
            </a:r>
          </a:p>
        </p:txBody>
      </p:sp>
      <p:sp>
        <p:nvSpPr>
          <p:cNvPr id="7" name="Flecha: a la izquierda y derecha 6">
            <a:extLst>
              <a:ext uri="{FF2B5EF4-FFF2-40B4-BE49-F238E27FC236}">
                <a16:creationId xmlns:a16="http://schemas.microsoft.com/office/drawing/2014/main" id="{B9F40E96-AF8D-4180-A10A-4DF45194D5E4}"/>
              </a:ext>
            </a:extLst>
          </p:cNvPr>
          <p:cNvSpPr/>
          <p:nvPr/>
        </p:nvSpPr>
        <p:spPr>
          <a:xfrm>
            <a:off x="5270644" y="4720975"/>
            <a:ext cx="636996" cy="2465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72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9A37A-FFD7-409E-A6FD-B3325155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bohemia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1F4F97-1E92-4DD9-84BC-67518CB7B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hlinkClick r:id="rId2"/>
            </a:endParaRPr>
          </a:p>
          <a:p>
            <a:pPr marL="0" indent="0">
              <a:buNone/>
            </a:pPr>
            <a:endParaRPr lang="en-US" b="1" dirty="0">
              <a:hlinkClick r:id="rId2"/>
            </a:endParaRPr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This is opera – La </a:t>
            </a:r>
            <a:r>
              <a:rPr lang="en-US" b="1" dirty="0" err="1">
                <a:hlinkClick r:id="rId2"/>
              </a:rPr>
              <a:t>Bohème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906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8B627-FDD3-4352-9961-1C6A6540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87290"/>
            <a:ext cx="7729728" cy="1188720"/>
          </a:xfrm>
        </p:spPr>
        <p:txBody>
          <a:bodyPr/>
          <a:lstStyle/>
          <a:p>
            <a:r>
              <a:rPr lang="es-ES" dirty="0"/>
              <a:t>Características del esperpento y su reflejo en </a:t>
            </a:r>
            <a:r>
              <a:rPr lang="es-ES" i="1" dirty="0"/>
              <a:t>luces de bohemia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7CB14-5C18-42C5-8BFA-D27036DFE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498" y="2214081"/>
            <a:ext cx="10664574" cy="411993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ES" sz="1900" dirty="0"/>
              <a:t>Raíces históricas y estéticas del esperpento</a:t>
            </a:r>
          </a:p>
          <a:p>
            <a:pPr lvl="1"/>
            <a:r>
              <a:rPr lang="es-ES" sz="1900" dirty="0"/>
              <a:t>Tres modos de ver el mundo: de rodillas, de pie o levantado. (Acotación - Librería de Zaratustra.)</a:t>
            </a:r>
          </a:p>
          <a:p>
            <a:pPr lvl="1"/>
            <a:r>
              <a:rPr lang="es-ES" sz="1900" dirty="0"/>
              <a:t>Prof. Estética. (Callejón del gato / escena XII)</a:t>
            </a:r>
          </a:p>
          <a:p>
            <a:pPr lvl="1"/>
            <a:endParaRPr lang="es-ES" sz="1900" dirty="0"/>
          </a:p>
          <a:p>
            <a:pPr marL="0" indent="0">
              <a:buNone/>
            </a:pPr>
            <a:r>
              <a:rPr lang="es-ES" sz="2100" dirty="0"/>
              <a:t>El esperpento pretende mostrar una realidad deforme a través de una estética deformadora que la puedan reflejar en toda su crudeza:</a:t>
            </a:r>
          </a:p>
          <a:p>
            <a:pPr lvl="1"/>
            <a:r>
              <a:rPr lang="es-ES" sz="2100" dirty="0" err="1">
                <a:solidFill>
                  <a:srgbClr val="C00000"/>
                </a:solidFill>
              </a:rPr>
              <a:t>Esperpentización</a:t>
            </a:r>
            <a:r>
              <a:rPr lang="es-ES" sz="2100" dirty="0">
                <a:solidFill>
                  <a:srgbClr val="C00000"/>
                </a:solidFill>
              </a:rPr>
              <a:t> de los personajes</a:t>
            </a:r>
            <a:r>
              <a:rPr lang="es-ES" sz="2100" dirty="0"/>
              <a:t>. Valle los desmonta e imposibilita: desclasar, deshumanizar (cosificar y animalizar) e idiotizar.</a:t>
            </a:r>
          </a:p>
          <a:p>
            <a:pPr lvl="1"/>
            <a:r>
              <a:rPr lang="es-ES" sz="2100" dirty="0" err="1">
                <a:solidFill>
                  <a:srgbClr val="C00000"/>
                </a:solidFill>
              </a:rPr>
              <a:t>Esperpentización</a:t>
            </a:r>
            <a:r>
              <a:rPr lang="es-ES" sz="2100" dirty="0">
                <a:solidFill>
                  <a:srgbClr val="C00000"/>
                </a:solidFill>
              </a:rPr>
              <a:t> de espacios y ambientes</a:t>
            </a:r>
            <a:r>
              <a:rPr lang="es-ES" sz="2100" dirty="0"/>
              <a:t>: suciedad, falta de luz y chabacanería.  </a:t>
            </a:r>
          </a:p>
          <a:p>
            <a:pPr lvl="1"/>
            <a:r>
              <a:rPr lang="es-ES" sz="2100" dirty="0"/>
              <a:t>Otros </a:t>
            </a:r>
            <a:r>
              <a:rPr lang="es-ES" sz="2100" dirty="0">
                <a:solidFill>
                  <a:srgbClr val="C00000"/>
                </a:solidFill>
              </a:rPr>
              <a:t>recursos </a:t>
            </a:r>
            <a:r>
              <a:rPr lang="es-ES" sz="2100" dirty="0" err="1">
                <a:solidFill>
                  <a:srgbClr val="C00000"/>
                </a:solidFill>
              </a:rPr>
              <a:t>esperpentizadores</a:t>
            </a:r>
            <a:r>
              <a:rPr lang="es-ES" sz="2100" dirty="0"/>
              <a:t>: ironía, humor y </a:t>
            </a:r>
            <a:r>
              <a:rPr lang="es-ES" sz="2100" dirty="0" err="1"/>
              <a:t>sacarsmo</a:t>
            </a:r>
            <a:r>
              <a:rPr lang="es-ES" sz="2100" dirty="0"/>
              <a:t>.</a:t>
            </a:r>
          </a:p>
          <a:p>
            <a:pPr lvl="1"/>
            <a:r>
              <a:rPr lang="es-ES" sz="2100" dirty="0">
                <a:solidFill>
                  <a:srgbClr val="C00000"/>
                </a:solidFill>
              </a:rPr>
              <a:t>Técnicas de distanciamiento</a:t>
            </a:r>
            <a:r>
              <a:rPr lang="es-ES" sz="2100" dirty="0"/>
              <a:t>. El espectador se distancia y se obliga a pensar y juzgar lo que ve. </a:t>
            </a:r>
          </a:p>
        </p:txBody>
      </p:sp>
    </p:spTree>
    <p:extLst>
      <p:ext uri="{BB962C8B-B14F-4D97-AF65-F5344CB8AC3E}">
        <p14:creationId xmlns:p14="http://schemas.microsoft.com/office/powerpoint/2010/main" val="407293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96DC1-8869-4986-83D8-CD71844C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1571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s-ES" dirty="0"/>
              <a:t>Elige </a:t>
            </a:r>
            <a:r>
              <a:rPr lang="es-ES" u="sng" dirty="0"/>
              <a:t>uno</a:t>
            </a:r>
            <a:r>
              <a:rPr lang="es-ES" dirty="0"/>
              <a:t> de estos ejercicios y entrégalo el próximo 12 nov, lunes.</a:t>
            </a:r>
            <a:br>
              <a:rPr lang="es-ES" dirty="0"/>
            </a:br>
            <a:r>
              <a:rPr lang="es-ES" sz="2200" dirty="0"/>
              <a:t>(15/20 líneas)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B5013-8593-4EB3-9DE5-A5B31480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083" y="2555850"/>
            <a:ext cx="10570465" cy="3166856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Busca en periódicos de papel o digitales una o varias noticias que te parezcan que guardan relación con los temas sociales, culturales y políticos que aparecen en </a:t>
            </a:r>
            <a:r>
              <a:rPr lang="es-ES" i="1" dirty="0"/>
              <a:t>Luces de bohemia. </a:t>
            </a:r>
            <a:r>
              <a:rPr lang="es-ES" dirty="0"/>
              <a:t>Pégala/s en tu libreta u hojas.</a:t>
            </a:r>
            <a:r>
              <a:rPr lang="es-ES" i="1" dirty="0"/>
              <a:t> </a:t>
            </a:r>
            <a:r>
              <a:rPr lang="es-ES" dirty="0"/>
              <a:t>Explica en qué consiste ese vínculo y comenta con qué escena y con qué personaje relacionarías cada noticia seleccionada.</a:t>
            </a:r>
          </a:p>
          <a:p>
            <a:pPr algn="just"/>
            <a:r>
              <a:rPr lang="es-ES" dirty="0"/>
              <a:t>Fíjate en cómo son las acotaciones. Escoge una de ellas, cópiala en tu libreta u hojas y “tradúcela” a un registro mucho más próximo al habla coloquial. Comenta qué cambios se han producido con respecto al original. </a:t>
            </a:r>
          </a:p>
          <a:p>
            <a:pPr algn="just"/>
            <a:r>
              <a:rPr lang="es-ES" dirty="0"/>
              <a:t>Escoge un personaje de actualidad y elabora un retrato crítico en el que apliques las técnicas del esperpento. Puedes plantear tu descripción como un retrato (en 3ª </a:t>
            </a:r>
            <a:r>
              <a:rPr lang="es-ES" dirty="0" err="1"/>
              <a:t>pers</a:t>
            </a:r>
            <a:r>
              <a:rPr lang="es-ES" dirty="0"/>
              <a:t>.)  o como un autorretrato ( en 1ª </a:t>
            </a:r>
            <a:r>
              <a:rPr lang="es-ES" dirty="0" err="1"/>
              <a:t>pers</a:t>
            </a:r>
            <a:r>
              <a:rPr lang="es-ES" dirty="0"/>
              <a:t>.).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8184936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47</TotalTime>
  <Words>414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Paquete</vt:lpstr>
      <vt:lpstr>Luces de bohemia</vt:lpstr>
      <vt:lpstr>Presentación de PowerPoint</vt:lpstr>
      <vt:lpstr>Evolución de la obra de valle - inclán</vt:lpstr>
      <vt:lpstr>La bohemia</vt:lpstr>
      <vt:lpstr>Características del esperpento y su reflejo en luces de bohemia</vt:lpstr>
      <vt:lpstr>Elige uno de estos ejercicios y entrégalo el próximo 12 nov, lunes. (15/20 líneas)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Luces de bohemia</dc:title>
  <dc:creator>SANTIAGO JOSÉ DE TARANCO CARVAJAL</dc:creator>
  <cp:lastModifiedBy>SANTIAGO JOSÉ DE TARANCO CARVAJAL</cp:lastModifiedBy>
  <cp:revision>7</cp:revision>
  <dcterms:created xsi:type="dcterms:W3CDTF">2018-11-08T05:18:08Z</dcterms:created>
  <dcterms:modified xsi:type="dcterms:W3CDTF">2018-11-22T06:15:37Z</dcterms:modified>
</cp:coreProperties>
</file>