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sldIdLst>
    <p:sldId id="257" r:id="rId2"/>
    <p:sldId id="290" r:id="rId3"/>
    <p:sldId id="288" r:id="rId4"/>
    <p:sldId id="286" r:id="rId5"/>
    <p:sldId id="287" r:id="rId6"/>
    <p:sldId id="258" r:id="rId7"/>
    <p:sldId id="265" r:id="rId8"/>
    <p:sldId id="279" r:id="rId9"/>
    <p:sldId id="256" r:id="rId10"/>
    <p:sldId id="261" r:id="rId11"/>
    <p:sldId id="262" r:id="rId12"/>
    <p:sldId id="264" r:id="rId13"/>
    <p:sldId id="263" r:id="rId14"/>
    <p:sldId id="266" r:id="rId15"/>
    <p:sldId id="268" r:id="rId16"/>
    <p:sldId id="269" r:id="rId17"/>
    <p:sldId id="270" r:id="rId18"/>
    <p:sldId id="271" r:id="rId19"/>
    <p:sldId id="273" r:id="rId20"/>
    <p:sldId id="274" r:id="rId21"/>
    <p:sldId id="272" r:id="rId22"/>
    <p:sldId id="276" r:id="rId23"/>
    <p:sldId id="281" r:id="rId24"/>
    <p:sldId id="277" r:id="rId25"/>
    <p:sldId id="267" r:id="rId26"/>
    <p:sldId id="275" r:id="rId27"/>
    <p:sldId id="278" r:id="rId28"/>
    <p:sldId id="280" r:id="rId29"/>
    <p:sldId id="282" r:id="rId30"/>
    <p:sldId id="283" r:id="rId31"/>
    <p:sldId id="284" r:id="rId32"/>
    <p:sldId id="291" r:id="rId33"/>
    <p:sldId id="285" r:id="rId34"/>
    <p:sldId id="260" r:id="rId3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1" d="100"/>
          <a:sy n="111" d="100"/>
        </p:scale>
        <p:origin x="543"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2ACFC546-E801-496D-A37B-FEF3CAB85D7F}" type="datetimeFigureOut">
              <a:rPr lang="es-ES" smtClean="0"/>
              <a:pPr/>
              <a:t>25/09/2018</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92FC632D-51DD-4317-AF47-033FCA8F6DE5}" type="slidenum">
              <a:rPr lang="es-ES" smtClean="0"/>
              <a:pPr/>
              <a:t>‹Nº›</a:t>
            </a:fld>
            <a:endParaRPr lang="es-E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2ACFC546-E801-496D-A37B-FEF3CAB85D7F}" type="datetimeFigureOut">
              <a:rPr lang="es-ES" smtClean="0"/>
              <a:pPr/>
              <a:t>25/09/2018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2FC632D-51DD-4317-AF47-033FCA8F6DE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2ACFC546-E801-496D-A37B-FEF3CAB85D7F}" type="datetimeFigureOut">
              <a:rPr lang="es-ES" smtClean="0"/>
              <a:pPr/>
              <a:t>25/09/2018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2FC632D-51DD-4317-AF47-033FCA8F6DE5}"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4" name="3 Marcador de fecha"/>
          <p:cNvSpPr>
            <a:spLocks noGrp="1"/>
          </p:cNvSpPr>
          <p:nvPr>
            <p:ph type="dt" sz="half" idx="10"/>
          </p:nvPr>
        </p:nvSpPr>
        <p:spPr/>
        <p:txBody>
          <a:bodyPr/>
          <a:lstStyle/>
          <a:p>
            <a:fld id="{2ACFC546-E801-496D-A37B-FEF3CAB85D7F}" type="datetimeFigureOut">
              <a:rPr lang="es-ES" smtClean="0"/>
              <a:pPr/>
              <a:t>25/09/2018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2FC632D-51DD-4317-AF47-033FCA8F6DE5}" type="slidenum">
              <a:rPr lang="es-ES" smtClean="0"/>
              <a:pPr/>
              <a:t>‹Nº›</a:t>
            </a:fld>
            <a:endParaRPr lang="es-ES"/>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2ACFC546-E801-496D-A37B-FEF3CAB85D7F}" type="datetimeFigureOut">
              <a:rPr lang="es-ES" smtClean="0"/>
              <a:pPr/>
              <a:t>25/09/2018</a:t>
            </a:fld>
            <a:endParaRPr lang="es-ES"/>
          </a:p>
        </p:txBody>
      </p:sp>
      <p:sp>
        <p:nvSpPr>
          <p:cNvPr id="5" name="4 Marcador de pie de página"/>
          <p:cNvSpPr>
            <a:spLocks noGrp="1"/>
          </p:cNvSpPr>
          <p:nvPr>
            <p:ph type="ftr" sz="quarter" idx="11"/>
          </p:nvPr>
        </p:nvSpPr>
        <p:spPr>
          <a:xfrm>
            <a:off x="800100" y="6172200"/>
            <a:ext cx="4000500" cy="457200"/>
          </a:xfrm>
        </p:spPr>
        <p:txBody>
          <a:bodyPr/>
          <a:lstStyle/>
          <a:p>
            <a:endParaRPr lang="es-ES"/>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92FC632D-51DD-4317-AF47-033FCA8F6DE5}"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p:txBody>
          <a:bodyPr/>
          <a:lstStyle/>
          <a:p>
            <a:fld id="{2ACFC546-E801-496D-A37B-FEF3CAB85D7F}" type="datetimeFigureOut">
              <a:rPr lang="es-ES" smtClean="0"/>
              <a:pPr/>
              <a:t>25/09/2018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2FC632D-51DD-4317-AF47-033FCA8F6DE5}" type="slidenum">
              <a:rPr lang="es-ES" smtClean="0"/>
              <a:pPr/>
              <a:t>‹Nº›</a:t>
            </a:fld>
            <a:endParaRPr lang="es-E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7" name="6 Marcador de fecha"/>
          <p:cNvSpPr>
            <a:spLocks noGrp="1"/>
          </p:cNvSpPr>
          <p:nvPr>
            <p:ph type="dt" sz="half" idx="10"/>
          </p:nvPr>
        </p:nvSpPr>
        <p:spPr/>
        <p:txBody>
          <a:bodyPr/>
          <a:lstStyle/>
          <a:p>
            <a:fld id="{2ACFC546-E801-496D-A37B-FEF3CAB85D7F}" type="datetimeFigureOut">
              <a:rPr lang="es-ES" smtClean="0"/>
              <a:pPr/>
              <a:t>25/09/2018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2FC632D-51DD-4317-AF47-033FCA8F6DE5}" type="slidenum">
              <a:rPr lang="es-ES" smtClean="0"/>
              <a:pPr/>
              <a:t>‹Nº›</a:t>
            </a:fld>
            <a:endParaRPr lang="es-E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2ACFC546-E801-496D-A37B-FEF3CAB85D7F}" type="datetimeFigureOut">
              <a:rPr lang="es-ES" smtClean="0"/>
              <a:pPr/>
              <a:t>25/09/2018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2FC632D-51DD-4317-AF47-033FCA8F6DE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ACFC546-E801-496D-A37B-FEF3CAB85D7F}" type="datetimeFigureOut">
              <a:rPr lang="es-ES" smtClean="0"/>
              <a:pPr/>
              <a:t>25/09/2018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2FC632D-51DD-4317-AF47-033FCA8F6DE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p:txBody>
          <a:bodyPr/>
          <a:lstStyle/>
          <a:p>
            <a:fld id="{2ACFC546-E801-496D-A37B-FEF3CAB85D7F}" type="datetimeFigureOut">
              <a:rPr lang="es-ES" smtClean="0"/>
              <a:pPr/>
              <a:t>25/09/2018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2FC632D-51DD-4317-AF47-033FCA8F6DE5}" type="slidenum">
              <a:rPr lang="es-ES" smtClean="0"/>
              <a:pPr/>
              <a:t>‹Nº›</a:t>
            </a:fld>
            <a:endParaRPr lang="es-E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p:txBody>
          <a:bodyPr/>
          <a:lstStyle/>
          <a:p>
            <a:fld id="{2ACFC546-E801-496D-A37B-FEF3CAB85D7F}" type="datetimeFigureOut">
              <a:rPr lang="es-ES" smtClean="0"/>
              <a:pPr/>
              <a:t>25/09/2018</a:t>
            </a:fld>
            <a:endParaRPr lang="es-ES"/>
          </a:p>
        </p:txBody>
      </p:sp>
      <p:sp>
        <p:nvSpPr>
          <p:cNvPr id="6" name="5 Marcador de pie de página"/>
          <p:cNvSpPr>
            <a:spLocks noGrp="1"/>
          </p:cNvSpPr>
          <p:nvPr>
            <p:ph type="ftr" sz="quarter" idx="11"/>
          </p:nvPr>
        </p:nvSpPr>
        <p:spPr>
          <a:xfrm>
            <a:off x="914400" y="6172200"/>
            <a:ext cx="3886200" cy="457200"/>
          </a:xfrm>
        </p:spPr>
        <p:txBody>
          <a:bodyPr/>
          <a:lstStyle/>
          <a:p>
            <a:endParaRPr lang="es-ES"/>
          </a:p>
        </p:txBody>
      </p:sp>
      <p:sp>
        <p:nvSpPr>
          <p:cNvPr id="7" name="6 Marcador de número de diapositiva"/>
          <p:cNvSpPr>
            <a:spLocks noGrp="1"/>
          </p:cNvSpPr>
          <p:nvPr>
            <p:ph type="sldNum" sz="quarter" idx="12"/>
          </p:nvPr>
        </p:nvSpPr>
        <p:spPr>
          <a:xfrm>
            <a:off x="146304" y="6208776"/>
            <a:ext cx="457200" cy="457200"/>
          </a:xfrm>
        </p:spPr>
        <p:txBody>
          <a:bodyPr/>
          <a:lstStyle/>
          <a:p>
            <a:fld id="{92FC632D-51DD-4317-AF47-033FCA8F6DE5}" type="slidenum">
              <a:rPr lang="es-ES" smtClean="0"/>
              <a:pPr/>
              <a:t>‹Nº›</a:t>
            </a:fld>
            <a:endParaRPr lang="es-E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ACFC546-E801-496D-A37B-FEF3CAB85D7F}" type="datetimeFigureOut">
              <a:rPr lang="es-ES" smtClean="0"/>
              <a:pPr/>
              <a:t>25/09/2018</a:t>
            </a:fld>
            <a:endParaRPr lang="es-ES"/>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ES"/>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2FC632D-51DD-4317-AF47-033FCA8F6DE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5400" dirty="0"/>
              <a:t>El Almendro</a:t>
            </a:r>
          </a:p>
        </p:txBody>
      </p:sp>
      <p:pic>
        <p:nvPicPr>
          <p:cNvPr id="197634" name="Picture 2" descr="http://fotos.diariosur.es/201101/dsc_0615-640x640x80.jpg"/>
          <p:cNvPicPr>
            <a:picLocks noChangeAspect="1" noChangeArrowheads="1"/>
          </p:cNvPicPr>
          <p:nvPr/>
        </p:nvPicPr>
        <p:blipFill>
          <a:blip r:embed="rId2" cstate="print"/>
          <a:stretch>
            <a:fillRect/>
          </a:stretch>
        </p:blipFill>
        <p:spPr bwMode="auto">
          <a:xfrm>
            <a:off x="1115616" y="1484784"/>
            <a:ext cx="7248129" cy="482453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quarter" idx="1"/>
          </p:nvPr>
        </p:nvSpPr>
        <p:spPr>
          <a:xfrm>
            <a:off x="914400" y="476672"/>
            <a:ext cx="3749040" cy="5543128"/>
          </a:xfrm>
        </p:spPr>
        <p:txBody>
          <a:bodyPr>
            <a:normAutofit fontScale="32500" lnSpcReduction="20000"/>
          </a:bodyPr>
          <a:lstStyle/>
          <a:p>
            <a:pPr>
              <a:buNone/>
            </a:pPr>
            <a:endParaRPr lang="es-ES" b="1" dirty="0"/>
          </a:p>
          <a:p>
            <a:pPr algn="ctr">
              <a:buNone/>
            </a:pPr>
            <a:endParaRPr lang="es-ES" sz="3400" b="1" dirty="0">
              <a:latin typeface="+mj-lt"/>
            </a:endParaRPr>
          </a:p>
          <a:p>
            <a:pPr algn="ctr">
              <a:buNone/>
            </a:pPr>
            <a:r>
              <a:rPr lang="es-ES" sz="4900" b="1" dirty="0">
                <a:latin typeface="+mj-lt"/>
              </a:rPr>
              <a:t>	</a:t>
            </a:r>
            <a:r>
              <a:rPr lang="es-ES" sz="6200" b="1" dirty="0"/>
              <a:t>Fragmento de </a:t>
            </a:r>
            <a:r>
              <a:rPr lang="es-ES" sz="6200" b="1" i="1" dirty="0"/>
              <a:t>Tormento</a:t>
            </a:r>
            <a:r>
              <a:rPr lang="es-ES" sz="6200" b="1" dirty="0"/>
              <a:t> de </a:t>
            </a:r>
          </a:p>
          <a:p>
            <a:pPr algn="ctr">
              <a:buNone/>
            </a:pPr>
            <a:r>
              <a:rPr lang="es-ES" sz="6200" b="1" dirty="0"/>
              <a:t>Benito Pérez Galdós</a:t>
            </a:r>
            <a:endParaRPr lang="es-ES" sz="6200" dirty="0"/>
          </a:p>
          <a:p>
            <a:pPr>
              <a:buNone/>
            </a:pPr>
            <a:br>
              <a:rPr lang="es-ES" sz="3700" b="1" dirty="0"/>
            </a:br>
            <a:endParaRPr lang="es-ES" sz="3700" dirty="0"/>
          </a:p>
          <a:p>
            <a:pPr>
              <a:buNone/>
            </a:pPr>
            <a:r>
              <a:rPr lang="es-ES" sz="3700" dirty="0"/>
              <a:t>	Tengo muy presente la fisonomía del clérigo, a quien vi muchas veces paseando por la Ronda de Valencia con los hijos de su sobrina, y algunas cargado de una voluminosa y pesada capa pluvial en no recuerdo qué procesiones.</a:t>
            </a:r>
          </a:p>
          <a:p>
            <a:pPr>
              <a:buNone/>
            </a:pPr>
            <a:r>
              <a:rPr lang="es-ES" sz="3700" dirty="0"/>
              <a:t>	Era delgado y enjuto, como la fruta del algarrobo, la cara tan reseca y los carrillos tan vacíos, que cuando chupaba un cigarro parecía que los flácidos labios se le metían hasta la laringe; los ojos de ardilla, vivísimos y saltones, la estatura muy alta, con mucha energía física, ágil y dispuesto para todo; de trato llano y festivo, y costumbres tan puras como pueden serlo las de un ángel.</a:t>
            </a:r>
          </a:p>
          <a:p>
            <a:pPr>
              <a:buNone/>
            </a:pPr>
            <a:r>
              <a:rPr lang="es-ES" sz="3700" dirty="0"/>
              <a:t>	Sabía muchos cuentos y anécdotas mil, reales o inventadas, dicharachos de frailes, de soldados, de monjas, de cazadores, de navegantes, y de todo ello solía esmaltar su conversación, sin excluir el género picante siempre que no lo fuera con exceso. Sabía tocar la guitarra, pero rarísima vez cogía en sus benditas manos el profano instrumento, como no fuera en un arranque de inocente jovialidad para dar gusto a sus sobrinas cuando tenían convidados de confianza.</a:t>
            </a:r>
          </a:p>
          <a:p>
            <a:pPr>
              <a:buNone/>
            </a:pPr>
            <a:r>
              <a:rPr lang="es-ES" sz="3700" dirty="0"/>
              <a:t>	Este hombre tan bueno revestía su ser comúnmente de formas tan estrafalarias en la conversación y en las maneras, que muchos no sabían distinguir en él la verdad de la extravagancia, y le tenían por menos perfecto de lo que realmente era. Un santo chiflado </a:t>
            </a:r>
            <a:r>
              <a:rPr lang="es-ES" sz="3700" dirty="0" err="1"/>
              <a:t>llamábale</a:t>
            </a:r>
            <a:r>
              <a:rPr lang="es-ES" sz="3700" dirty="0"/>
              <a:t> su sobrino.</a:t>
            </a:r>
          </a:p>
        </p:txBody>
      </p:sp>
      <p:sp>
        <p:nvSpPr>
          <p:cNvPr id="5" name="4 Marcador de contenido"/>
          <p:cNvSpPr>
            <a:spLocks noGrp="1"/>
          </p:cNvSpPr>
          <p:nvPr>
            <p:ph sz="quarter" idx="2"/>
          </p:nvPr>
        </p:nvSpPr>
        <p:spPr>
          <a:xfrm>
            <a:off x="4933950" y="548680"/>
            <a:ext cx="3749040" cy="5471120"/>
          </a:xfrm>
        </p:spPr>
        <p:txBody>
          <a:bodyPr>
            <a:normAutofit fontScale="32500" lnSpcReduction="20000"/>
          </a:bodyPr>
          <a:lstStyle/>
          <a:p>
            <a:pPr>
              <a:buNone/>
            </a:pPr>
            <a:r>
              <a:rPr lang="es-ES" sz="3700" dirty="0"/>
              <a:t>	</a:t>
            </a:r>
          </a:p>
          <a:p>
            <a:pPr algn="ctr">
              <a:buNone/>
            </a:pPr>
            <a:endParaRPr lang="es-ES" sz="3700" b="1" dirty="0"/>
          </a:p>
          <a:p>
            <a:pPr algn="ctr">
              <a:buNone/>
            </a:pPr>
            <a:endParaRPr lang="es-ES" sz="3700" b="1" dirty="0"/>
          </a:p>
          <a:p>
            <a:pPr algn="ctr">
              <a:buNone/>
            </a:pPr>
            <a:endParaRPr lang="es-ES" sz="3700" b="1" dirty="0"/>
          </a:p>
          <a:p>
            <a:pPr algn="ctr">
              <a:buNone/>
            </a:pPr>
            <a:r>
              <a:rPr lang="es-ES" sz="6200" b="1" dirty="0"/>
              <a:t>Fragmento de </a:t>
            </a:r>
            <a:r>
              <a:rPr lang="es-ES" sz="6200" b="1" i="1" dirty="0"/>
              <a:t>La Regenta</a:t>
            </a:r>
            <a:r>
              <a:rPr lang="es-ES" sz="6200" b="1" dirty="0"/>
              <a:t> de </a:t>
            </a:r>
          </a:p>
          <a:p>
            <a:pPr algn="ctr">
              <a:buNone/>
            </a:pPr>
            <a:r>
              <a:rPr lang="es-ES" sz="6200" b="1" dirty="0"/>
              <a:t>L. Alas Clarín</a:t>
            </a:r>
          </a:p>
          <a:p>
            <a:pPr>
              <a:buNone/>
            </a:pPr>
            <a:endParaRPr lang="es-ES" sz="3700" dirty="0"/>
          </a:p>
          <a:p>
            <a:pPr>
              <a:buNone/>
            </a:pPr>
            <a:endParaRPr lang="es-ES" sz="3700" dirty="0"/>
          </a:p>
          <a:p>
            <a:pPr>
              <a:buNone/>
            </a:pPr>
            <a:r>
              <a:rPr lang="es-ES" sz="3700" dirty="0"/>
              <a:t>	</a:t>
            </a:r>
            <a:r>
              <a:rPr lang="es-ES" sz="4900" dirty="0"/>
              <a:t>"Sin confesárselo, sentía a veces desmayos de la voluntad y de la fe en sí mismo que le daban escalofríos; pensaba en tales momentos que acaso él no sería jamás nada de aquello a que había aspirado, que tal vez el límite de su carrera sería el estado actual o un mal obispado en la vejez, todo un sarcasmo. Cuando estas ideas lo sobrecogían, para vencerlas y olvidarlas se entregaba con furor al goce de lo presente, del poderío que tenía en la mano; devoraba su presa, La Vetusta levítica, como el león enjaulado los pedazos ruines de carne que el domador le arroja."</a:t>
            </a:r>
          </a:p>
          <a:p>
            <a:pPr>
              <a:buNone/>
            </a:pP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83568" y="836712"/>
            <a:ext cx="3600400" cy="5183088"/>
          </a:xfrm>
        </p:spPr>
        <p:txBody>
          <a:bodyPr>
            <a:normAutofit fontScale="77500" lnSpcReduction="20000"/>
          </a:bodyPr>
          <a:lstStyle/>
          <a:p>
            <a:pPr>
              <a:buNone/>
            </a:pPr>
            <a:r>
              <a:rPr lang="es-ES" sz="1600" dirty="0"/>
              <a:t>	</a:t>
            </a:r>
          </a:p>
          <a:p>
            <a:pPr algn="ctr">
              <a:buNone/>
            </a:pPr>
            <a:r>
              <a:rPr lang="es-ES" b="1" dirty="0"/>
              <a:t>Fragmento de </a:t>
            </a:r>
            <a:r>
              <a:rPr lang="es-ES" b="1" i="1" dirty="0"/>
              <a:t>Don Quijote de La Mancha, </a:t>
            </a:r>
            <a:r>
              <a:rPr lang="es-ES" b="1" dirty="0"/>
              <a:t>de Cervantes</a:t>
            </a:r>
          </a:p>
          <a:p>
            <a:pPr algn="ctr">
              <a:buNone/>
            </a:pPr>
            <a:endParaRPr lang="es-ES" b="1" dirty="0"/>
          </a:p>
          <a:p>
            <a:pPr algn="ctr">
              <a:buNone/>
            </a:pPr>
            <a:endParaRPr lang="es-ES" b="1" dirty="0"/>
          </a:p>
          <a:p>
            <a:pPr algn="just">
              <a:buNone/>
            </a:pPr>
            <a:r>
              <a:rPr lang="es-ES" dirty="0"/>
              <a:t>	Su nombre es Dulcinea; (...) su </a:t>
            </a:r>
            <a:r>
              <a:rPr lang="es-ES" b="1" dirty="0"/>
              <a:t>hermosura</a:t>
            </a:r>
            <a:r>
              <a:rPr lang="es-ES" dirty="0"/>
              <a:t>, sobrehumana, pues en ella se vienen a hacer verdaderos todos los imposibles y quiméricos atributos de la belleza que los poetas dan a sus damas: que </a:t>
            </a:r>
            <a:r>
              <a:rPr lang="es-ES" b="1" dirty="0"/>
              <a:t>sus cabellos son oro, su frente campos elíseos, sus cejas arcos del cielo, sus ojos soles, sus mejillas rosas, sus labios corales, perlas sus dientes, alabastro su cuello, mármol su pecho, marfil sus manos, su blancura nieve,</a:t>
            </a:r>
            <a:endParaRPr lang="es-ES" dirty="0"/>
          </a:p>
        </p:txBody>
      </p:sp>
      <p:sp>
        <p:nvSpPr>
          <p:cNvPr id="4" name="3 Marcador de contenido"/>
          <p:cNvSpPr>
            <a:spLocks noGrp="1"/>
          </p:cNvSpPr>
          <p:nvPr>
            <p:ph sz="quarter" idx="2"/>
          </p:nvPr>
        </p:nvSpPr>
        <p:spPr>
          <a:xfrm>
            <a:off x="4933950" y="764704"/>
            <a:ext cx="3749040" cy="5255096"/>
          </a:xfrm>
        </p:spPr>
        <p:txBody>
          <a:bodyPr>
            <a:normAutofit fontScale="70000" lnSpcReduction="20000"/>
          </a:bodyPr>
          <a:lstStyle/>
          <a:p>
            <a:pPr algn="ctr">
              <a:buNone/>
            </a:pPr>
            <a:r>
              <a:rPr lang="es-ES" b="1" dirty="0"/>
              <a:t>Descripción de una cueva </a:t>
            </a:r>
          </a:p>
          <a:p>
            <a:pPr algn="ctr">
              <a:buNone/>
            </a:pPr>
            <a:r>
              <a:rPr lang="es-ES" b="1" dirty="0"/>
              <a:t>(Pío Baroja)</a:t>
            </a:r>
            <a:r>
              <a:rPr lang="es-ES" dirty="0"/>
              <a:t> </a:t>
            </a:r>
          </a:p>
          <a:p>
            <a:pPr>
              <a:buNone/>
            </a:pPr>
            <a:endParaRPr lang="es-ES" dirty="0"/>
          </a:p>
          <a:p>
            <a:pPr>
              <a:buNone/>
            </a:pPr>
            <a:endParaRPr lang="es-ES" dirty="0"/>
          </a:p>
          <a:p>
            <a:pPr>
              <a:buNone/>
            </a:pPr>
            <a:r>
              <a:rPr lang="es-ES" dirty="0"/>
              <a:t>	A la izquierda se abría la enorme boca de la cueva, por la cual no se distinguían más que sombras. Al acostumbrarse la pupila, se iba viendo en el suelo, como una sábana negra que corría a todo lo largo de la gruta, el arroyo del infierno, "</a:t>
            </a:r>
            <a:r>
              <a:rPr lang="es-ES" dirty="0" err="1"/>
              <a:t>Infernuco-erreca</a:t>
            </a:r>
            <a:r>
              <a:rPr lang="es-ES" dirty="0"/>
              <a:t>", que palpitaba con un temblor misterioso. En la oscuridad de la caverna brillaba, muy en el fondo, la luz de una antorcha que agitaba alguien al ir y venir.</a:t>
            </a:r>
            <a:br>
              <a:rPr lang="es-ES" dirty="0"/>
            </a:br>
            <a:r>
              <a:rPr lang="es-ES" dirty="0"/>
              <a:t>Unos cuantos murciélagos volaban a su alrededor; de cuando en cuando se oía el batir de las alas de una lechuza y su chirrido áspero y estridente.</a:t>
            </a:r>
          </a:p>
          <a:p>
            <a:pPr algn="ctr">
              <a:buNone/>
            </a:pP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normAutofit/>
          </a:bodyPr>
          <a:lstStyle/>
          <a:p>
            <a:pPr algn="ctr">
              <a:buNone/>
            </a:pPr>
            <a:endParaRPr lang="es-ES" dirty="0"/>
          </a:p>
        </p:txBody>
      </p:sp>
      <p:sp>
        <p:nvSpPr>
          <p:cNvPr id="4" name="3 Marcador de contenido"/>
          <p:cNvSpPr>
            <a:spLocks noGrp="1"/>
          </p:cNvSpPr>
          <p:nvPr>
            <p:ph sz="quarter" idx="2"/>
          </p:nvPr>
        </p:nvSpPr>
        <p:spPr/>
        <p:txBody>
          <a:bodyPr>
            <a:normAutofit fontScale="55000" lnSpcReduction="20000"/>
          </a:bodyPr>
          <a:lstStyle/>
          <a:p>
            <a:pPr algn="ctr">
              <a:buNone/>
            </a:pPr>
            <a:r>
              <a:rPr lang="es-ES" sz="2800" b="1" dirty="0"/>
              <a:t>Soneto de Quevedo</a:t>
            </a:r>
          </a:p>
          <a:p>
            <a:pPr>
              <a:buNone/>
            </a:pPr>
            <a:r>
              <a:rPr lang="es-ES" sz="2800" dirty="0"/>
              <a:t>	</a:t>
            </a:r>
          </a:p>
          <a:p>
            <a:pPr>
              <a:buNone/>
            </a:pPr>
            <a:r>
              <a:rPr lang="es-ES" sz="2800" dirty="0"/>
              <a:t>	</a:t>
            </a:r>
            <a:r>
              <a:rPr lang="es-ES" sz="2800" dirty="0" err="1"/>
              <a:t>Érase</a:t>
            </a:r>
            <a:r>
              <a:rPr lang="es-ES" sz="2800" dirty="0"/>
              <a:t> un hombre a una nariz pegado,</a:t>
            </a:r>
            <a:br>
              <a:rPr lang="es-ES" sz="2800" dirty="0"/>
            </a:br>
            <a:r>
              <a:rPr lang="es-ES" sz="2800" dirty="0" err="1"/>
              <a:t>érase</a:t>
            </a:r>
            <a:r>
              <a:rPr lang="es-ES" sz="2800" dirty="0"/>
              <a:t> una nariz superlativa,</a:t>
            </a:r>
            <a:br>
              <a:rPr lang="es-ES" sz="2800" dirty="0"/>
            </a:br>
            <a:r>
              <a:rPr lang="es-ES" sz="2800" dirty="0" err="1"/>
              <a:t>érase</a:t>
            </a:r>
            <a:r>
              <a:rPr lang="es-ES" sz="2800" dirty="0"/>
              <a:t> una alquitara medio viva ,</a:t>
            </a:r>
            <a:br>
              <a:rPr lang="es-ES" sz="2800" dirty="0"/>
            </a:br>
            <a:r>
              <a:rPr lang="es-ES" sz="2800" dirty="0" err="1"/>
              <a:t>érase</a:t>
            </a:r>
            <a:r>
              <a:rPr lang="es-ES" sz="2800" dirty="0"/>
              <a:t> un peje espada muy barbado.</a:t>
            </a:r>
            <a:br>
              <a:rPr lang="es-ES" sz="2800" dirty="0"/>
            </a:br>
            <a:br>
              <a:rPr lang="es-ES" sz="2800" dirty="0"/>
            </a:br>
            <a:r>
              <a:rPr lang="es-ES" sz="2800" dirty="0"/>
              <a:t>Era un reloj de sol mal encarado,</a:t>
            </a:r>
            <a:br>
              <a:rPr lang="es-ES" sz="2800" dirty="0"/>
            </a:br>
            <a:r>
              <a:rPr lang="es-ES" sz="2800" dirty="0" err="1"/>
              <a:t>érase</a:t>
            </a:r>
            <a:r>
              <a:rPr lang="es-ES" sz="2800" dirty="0"/>
              <a:t> un elefante boca arriba,</a:t>
            </a:r>
            <a:br>
              <a:rPr lang="es-ES" sz="2800" dirty="0"/>
            </a:br>
            <a:r>
              <a:rPr lang="es-ES" sz="2800" dirty="0" err="1"/>
              <a:t>érase</a:t>
            </a:r>
            <a:r>
              <a:rPr lang="es-ES" sz="2800" dirty="0"/>
              <a:t> una nariz sayón y escriba ,</a:t>
            </a:r>
            <a:br>
              <a:rPr lang="es-ES" sz="2800" dirty="0"/>
            </a:br>
            <a:r>
              <a:rPr lang="es-ES" sz="2800" dirty="0"/>
              <a:t>era Ovidio Nasón más </a:t>
            </a:r>
            <a:r>
              <a:rPr lang="es-ES" sz="2800" dirty="0" err="1"/>
              <a:t>narizado</a:t>
            </a:r>
            <a:r>
              <a:rPr lang="es-ES" sz="2800" dirty="0"/>
              <a:t>.</a:t>
            </a:r>
            <a:br>
              <a:rPr lang="es-ES" sz="2800" dirty="0"/>
            </a:br>
            <a:br>
              <a:rPr lang="es-ES" sz="2800" dirty="0"/>
            </a:br>
            <a:r>
              <a:rPr lang="es-ES" sz="2800" dirty="0" err="1"/>
              <a:t>Érase</a:t>
            </a:r>
            <a:r>
              <a:rPr lang="es-ES" sz="2800" dirty="0"/>
              <a:t> un espolón de una galera,</a:t>
            </a:r>
            <a:br>
              <a:rPr lang="es-ES" sz="2800" dirty="0"/>
            </a:br>
            <a:r>
              <a:rPr lang="es-ES" sz="2800" dirty="0" err="1"/>
              <a:t>érase</a:t>
            </a:r>
            <a:r>
              <a:rPr lang="es-ES" sz="2800" dirty="0"/>
              <a:t> una pirámide de Egipto,</a:t>
            </a:r>
            <a:br>
              <a:rPr lang="es-ES" sz="2800" dirty="0"/>
            </a:br>
            <a:r>
              <a:rPr lang="es-ES" sz="2800" dirty="0"/>
              <a:t>las doce Tribus de narices era.</a:t>
            </a:r>
            <a:br>
              <a:rPr lang="es-ES" sz="2800" dirty="0"/>
            </a:br>
            <a:br>
              <a:rPr lang="es-ES" sz="2800" dirty="0"/>
            </a:br>
            <a:r>
              <a:rPr lang="es-ES" sz="2800" dirty="0" err="1"/>
              <a:t>Érase</a:t>
            </a:r>
            <a:r>
              <a:rPr lang="es-ES" sz="2800" dirty="0"/>
              <a:t> un </a:t>
            </a:r>
            <a:r>
              <a:rPr lang="es-ES" sz="2800" dirty="0" err="1"/>
              <a:t>naricísimo</a:t>
            </a:r>
            <a:r>
              <a:rPr lang="es-ES" sz="2800" dirty="0"/>
              <a:t> infinito,</a:t>
            </a:r>
            <a:br>
              <a:rPr lang="es-ES" sz="2800" dirty="0"/>
            </a:br>
            <a:r>
              <a:rPr lang="es-ES" sz="2800" dirty="0"/>
              <a:t>frisón </a:t>
            </a:r>
            <a:r>
              <a:rPr lang="es-ES" sz="2800" dirty="0" err="1"/>
              <a:t>archinariz</a:t>
            </a:r>
            <a:r>
              <a:rPr lang="es-ES" sz="2800" dirty="0"/>
              <a:t>, caratulera </a:t>
            </a:r>
          </a:p>
          <a:p>
            <a:pPr>
              <a:buNone/>
            </a:pPr>
            <a:r>
              <a:rPr lang="es-ES" sz="2800" dirty="0"/>
              <a:t>	sabañón garrafal, morado y frito.</a:t>
            </a:r>
          </a:p>
          <a:p>
            <a:pPr>
              <a:buNone/>
            </a:pPr>
            <a:r>
              <a:rPr lang="es-ES" sz="2800" dirty="0"/>
              <a:t>	</a:t>
            </a:r>
            <a:endParaRPr lang="es-ES" dirty="0"/>
          </a:p>
          <a:p>
            <a:pPr>
              <a:buNone/>
            </a:pPr>
            <a:endParaRPr lang="es-ES" dirty="0"/>
          </a:p>
        </p:txBody>
      </p:sp>
      <p:pic>
        <p:nvPicPr>
          <p:cNvPr id="218114" name="Picture 2" descr="http://4.bp.blogspot.com/-NUI2Qi74nB0/TfPYTFnlneI/AAAAAAAAAWk/df8e2pSSlVY/s1600/imagen-de-kamel_famoso.jpg"/>
          <p:cNvPicPr>
            <a:picLocks noChangeAspect="1" noChangeArrowheads="1"/>
          </p:cNvPicPr>
          <p:nvPr/>
        </p:nvPicPr>
        <p:blipFill>
          <a:blip r:embed="rId2" cstate="print"/>
          <a:srcRect/>
          <a:stretch>
            <a:fillRect/>
          </a:stretch>
        </p:blipFill>
        <p:spPr bwMode="auto">
          <a:xfrm>
            <a:off x="1331640" y="1700808"/>
            <a:ext cx="2990850" cy="413385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755576" y="692696"/>
            <a:ext cx="7772400" cy="1362075"/>
          </a:xfrm>
        </p:spPr>
        <p:txBody>
          <a:bodyPr/>
          <a:lstStyle/>
          <a:p>
            <a:pPr algn="ctr"/>
            <a:r>
              <a:rPr lang="es-ES" dirty="0"/>
              <a:t>Narración</a:t>
            </a:r>
          </a:p>
        </p:txBody>
      </p:sp>
      <p:sp>
        <p:nvSpPr>
          <p:cNvPr id="5" name="4 Marcador de texto"/>
          <p:cNvSpPr>
            <a:spLocks noGrp="1"/>
          </p:cNvSpPr>
          <p:nvPr>
            <p:ph type="body" idx="1"/>
          </p:nvPr>
        </p:nvSpPr>
        <p:spPr>
          <a:xfrm>
            <a:off x="755576" y="2636912"/>
            <a:ext cx="7772400" cy="4221088"/>
          </a:xfrm>
        </p:spPr>
        <p:txBody>
          <a:bodyPr>
            <a:noAutofit/>
          </a:bodyPr>
          <a:lstStyle/>
          <a:p>
            <a:r>
              <a:rPr lang="es-ES" sz="1200" dirty="0">
                <a:solidFill>
                  <a:schemeClr val="tx1"/>
                </a:solidFill>
                <a:latin typeface="+mj-lt"/>
              </a:rPr>
              <a:t>Se denomina </a:t>
            </a:r>
            <a:r>
              <a:rPr lang="es-ES" sz="1200" b="1" dirty="0">
                <a:solidFill>
                  <a:schemeClr val="tx1"/>
                </a:solidFill>
                <a:latin typeface="+mj-lt"/>
              </a:rPr>
              <a:t>narración</a:t>
            </a:r>
            <a:r>
              <a:rPr lang="es-ES" sz="1200" dirty="0">
                <a:solidFill>
                  <a:schemeClr val="tx1"/>
                </a:solidFill>
                <a:latin typeface="+mj-lt"/>
              </a:rPr>
              <a:t> al relato de hechos en los que intervienen personajes y que se desarrollan en el espacio y en el tiempo. Los hechos son contados por un narrador. </a:t>
            </a:r>
          </a:p>
          <a:p>
            <a:pPr algn="ctr"/>
            <a:r>
              <a:rPr lang="es-ES" sz="1200" b="1" dirty="0">
                <a:solidFill>
                  <a:schemeClr val="tx1"/>
                </a:solidFill>
                <a:latin typeface="+mj-lt"/>
              </a:rPr>
              <a:t>Las características del texto narrativo</a:t>
            </a:r>
            <a:r>
              <a:rPr lang="es-ES" sz="1200" dirty="0">
                <a:solidFill>
                  <a:schemeClr val="tx1"/>
                </a:solidFill>
                <a:latin typeface="+mj-lt"/>
              </a:rPr>
              <a:t>: </a:t>
            </a:r>
          </a:p>
          <a:p>
            <a:r>
              <a:rPr lang="es-ES" sz="1200" dirty="0">
                <a:solidFill>
                  <a:schemeClr val="tx1"/>
                </a:solidFill>
                <a:latin typeface="+mj-lt"/>
              </a:rPr>
              <a:t>La </a:t>
            </a:r>
            <a:r>
              <a:rPr lang="es-ES" sz="1200" b="1" u="sng" dirty="0">
                <a:solidFill>
                  <a:schemeClr val="tx2"/>
                </a:solidFill>
                <a:latin typeface="+mj-lt"/>
              </a:rPr>
              <a:t>estructura</a:t>
            </a:r>
            <a:r>
              <a:rPr lang="es-ES" sz="1200" dirty="0">
                <a:solidFill>
                  <a:schemeClr val="tx1"/>
                </a:solidFill>
                <a:latin typeface="+mj-lt"/>
              </a:rPr>
              <a:t> básica de este tipo de texto es la organización temporal. En la </a:t>
            </a:r>
            <a:r>
              <a:rPr lang="es-ES" sz="1200" u="sng" dirty="0">
                <a:solidFill>
                  <a:schemeClr val="tx1"/>
                </a:solidFill>
                <a:latin typeface="+mj-lt"/>
              </a:rPr>
              <a:t>narración clásica</a:t>
            </a:r>
            <a:r>
              <a:rPr lang="es-ES" sz="1200" dirty="0">
                <a:solidFill>
                  <a:schemeClr val="tx1"/>
                </a:solidFill>
                <a:latin typeface="+mj-lt"/>
              </a:rPr>
              <a:t> pueden distinguirse tres segmentos: situación inicial, complicación (nudo) y desenlace. </a:t>
            </a:r>
          </a:p>
          <a:p>
            <a:r>
              <a:rPr lang="es-ES" sz="1200" dirty="0">
                <a:solidFill>
                  <a:schemeClr val="tx1"/>
                </a:solidFill>
                <a:latin typeface="+mj-lt"/>
              </a:rPr>
              <a:t>Tipos de </a:t>
            </a:r>
            <a:r>
              <a:rPr lang="es-ES" sz="1200" b="1" u="sng" dirty="0">
                <a:solidFill>
                  <a:schemeClr val="tx2"/>
                </a:solidFill>
                <a:latin typeface="+mj-lt"/>
              </a:rPr>
              <a:t>Narrador</a:t>
            </a:r>
            <a:r>
              <a:rPr lang="es-ES" sz="1200" dirty="0">
                <a:solidFill>
                  <a:schemeClr val="tx1"/>
                </a:solidFill>
                <a:latin typeface="+mj-lt"/>
              </a:rPr>
              <a:t>: Narrador protagonista, Narrador omnisciente y Narrador testigo</a:t>
            </a:r>
          </a:p>
          <a:p>
            <a:r>
              <a:rPr lang="es-ES" sz="1200" b="1" u="sng" dirty="0">
                <a:solidFill>
                  <a:schemeClr val="tx2"/>
                </a:solidFill>
                <a:latin typeface="+mj-lt"/>
              </a:rPr>
              <a:t>Personajes</a:t>
            </a:r>
            <a:r>
              <a:rPr lang="es-ES" sz="1200" dirty="0">
                <a:solidFill>
                  <a:schemeClr val="tx1"/>
                </a:solidFill>
                <a:latin typeface="+mj-lt"/>
              </a:rPr>
              <a:t>: Son quienes realizan las acciones. Se puede distinguir entre personajes </a:t>
            </a:r>
            <a:r>
              <a:rPr lang="es-ES" sz="1200" u="sng" dirty="0">
                <a:solidFill>
                  <a:schemeClr val="tx1"/>
                </a:solidFill>
                <a:latin typeface="+mj-lt"/>
              </a:rPr>
              <a:t>principales y secundarios</a:t>
            </a:r>
            <a:r>
              <a:rPr lang="es-ES" sz="1200" dirty="0">
                <a:solidFill>
                  <a:schemeClr val="tx1"/>
                </a:solidFill>
                <a:latin typeface="+mj-lt"/>
              </a:rPr>
              <a:t>. Los personajes principales son los </a:t>
            </a:r>
            <a:r>
              <a:rPr lang="es-ES" sz="1200" u="sng" dirty="0">
                <a:solidFill>
                  <a:schemeClr val="tx1"/>
                </a:solidFill>
                <a:latin typeface="+mj-lt"/>
              </a:rPr>
              <a:t>protagonistas</a:t>
            </a:r>
            <a:r>
              <a:rPr lang="es-ES" sz="1200" dirty="0">
                <a:solidFill>
                  <a:schemeClr val="tx1"/>
                </a:solidFill>
                <a:latin typeface="+mj-lt"/>
              </a:rPr>
              <a:t> y el resto son los secundarios, también hay </a:t>
            </a:r>
            <a:r>
              <a:rPr lang="es-ES" sz="1200" u="sng" dirty="0">
                <a:solidFill>
                  <a:schemeClr val="tx1"/>
                </a:solidFill>
                <a:latin typeface="+mj-lt"/>
              </a:rPr>
              <a:t>antagonistas</a:t>
            </a:r>
            <a:r>
              <a:rPr lang="es-ES" sz="1200" dirty="0">
                <a:solidFill>
                  <a:schemeClr val="tx1"/>
                </a:solidFill>
                <a:latin typeface="+mj-lt"/>
              </a:rPr>
              <a:t>. Al analizar una obra literaria es importante no solo identificar al protagonista y a los demás personajes sino también caracterizarlos. Los alumnos tienen que reflexionar sobre cómo son los personajes, que refleja cada uno, qué importancia tienen en el cuento. Con sus intervenciones y actuaciones dentro de la narración, los personajes revelan una norma de conducta, un comportamiento a seguir. </a:t>
            </a:r>
          </a:p>
          <a:p>
            <a:r>
              <a:rPr lang="es-ES" sz="1200" b="1" u="sng" dirty="0">
                <a:solidFill>
                  <a:schemeClr val="tx2"/>
                </a:solidFill>
                <a:latin typeface="+mj-lt"/>
              </a:rPr>
              <a:t>Espacio</a:t>
            </a:r>
            <a:r>
              <a:rPr lang="es-ES" sz="1200" dirty="0">
                <a:solidFill>
                  <a:schemeClr val="tx1"/>
                </a:solidFill>
                <a:latin typeface="+mj-lt"/>
              </a:rPr>
              <a:t>: Es el lugar donde se desarrolla la acción. </a:t>
            </a:r>
          </a:p>
          <a:p>
            <a:r>
              <a:rPr lang="es-ES" sz="1200" b="1" u="sng" dirty="0">
                <a:solidFill>
                  <a:schemeClr val="tx2"/>
                </a:solidFill>
                <a:latin typeface="+mj-lt"/>
              </a:rPr>
              <a:t>Tiempo</a:t>
            </a:r>
            <a:r>
              <a:rPr lang="es-ES" sz="1200" dirty="0">
                <a:solidFill>
                  <a:schemeClr val="tx1"/>
                </a:solidFill>
                <a:latin typeface="+mj-lt"/>
              </a:rPr>
              <a:t>: En la narración se hace referencia a la duración de la acción y a la época en la que se desarrolla.</a:t>
            </a:r>
          </a:p>
          <a:p>
            <a:r>
              <a:rPr lang="es-ES" sz="1200" b="1" u="sng" dirty="0">
                <a:solidFill>
                  <a:schemeClr val="tx2"/>
                </a:solidFill>
                <a:latin typeface="+mj-lt"/>
              </a:rPr>
              <a:t>Acción</a:t>
            </a:r>
            <a:r>
              <a:rPr lang="es-ES" sz="1200" dirty="0">
                <a:solidFill>
                  <a:schemeClr val="tx1"/>
                </a:solidFill>
                <a:latin typeface="+mj-lt"/>
              </a:rPr>
              <a:t>: Formada por la serie de acontecimientos simultáneos o sucesivos, reales o imaginarios, entrelazados en la trama del argumento. Hay hechos más importantes que son los Núcleos y que corresponden a los momentos más relevantes del relato: inicio, momento culminante o nudo y un hecho final que contiene el desenlace de lo sucedido. Las otras acciones se denominan secundarias o menores. </a:t>
            </a:r>
          </a:p>
          <a:p>
            <a:endParaRPr lang="es-ES" sz="1100" dirty="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err="1"/>
              <a:t>Microrrelato</a:t>
            </a:r>
            <a:endParaRPr lang="es-ES" dirty="0"/>
          </a:p>
        </p:txBody>
      </p:sp>
      <p:sp>
        <p:nvSpPr>
          <p:cNvPr id="3" name="2 Marcador de contenido"/>
          <p:cNvSpPr>
            <a:spLocks noGrp="1"/>
          </p:cNvSpPr>
          <p:nvPr>
            <p:ph sz="quarter" idx="1"/>
          </p:nvPr>
        </p:nvSpPr>
        <p:spPr/>
        <p:txBody>
          <a:bodyPr>
            <a:normAutofit fontScale="77500" lnSpcReduction="20000"/>
          </a:bodyPr>
          <a:lstStyle/>
          <a:p>
            <a:pPr algn="ctr">
              <a:buNone/>
            </a:pPr>
            <a:endParaRPr lang="es-ES" sz="2800" b="1" dirty="0"/>
          </a:p>
          <a:p>
            <a:pPr algn="ctr">
              <a:buNone/>
            </a:pPr>
            <a:r>
              <a:rPr lang="es-ES" sz="2800" b="1" dirty="0"/>
              <a:t>Yo siempre conmigo</a:t>
            </a:r>
            <a:br>
              <a:rPr lang="es-ES" dirty="0"/>
            </a:br>
            <a:endParaRPr lang="es-ES" dirty="0"/>
          </a:p>
          <a:p>
            <a:pPr>
              <a:buNone/>
            </a:pPr>
            <a:br>
              <a:rPr lang="es-ES" dirty="0"/>
            </a:br>
            <a:r>
              <a:rPr lang="es-ES" dirty="0"/>
              <a:t>Me abandoné a la placidez del sueño y, cuando regresé a la vigilia, me vi empapado y temblando de miedo.</a:t>
            </a:r>
          </a:p>
          <a:p>
            <a:pPr>
              <a:buNone/>
            </a:pPr>
            <a:r>
              <a:rPr lang="es-ES" dirty="0"/>
              <a:t>	Me perdí detrás de una mujer y, cuando me di cuenta, estaba desnudo y sin un centavo.</a:t>
            </a:r>
            <a:br>
              <a:rPr lang="es-ES" dirty="0"/>
            </a:br>
            <a:r>
              <a:rPr lang="es-ES" dirty="0"/>
              <a:t>Me dejé flotar en el vaivén de las olas y, cuando volví en mí, me hacían respiración artificial.</a:t>
            </a:r>
          </a:p>
          <a:p>
            <a:pPr>
              <a:buNone/>
            </a:pPr>
            <a:r>
              <a:rPr lang="es-ES" dirty="0"/>
              <a:t>	Definitivamente, no puedo dejarme solo.</a:t>
            </a:r>
            <a:br>
              <a:rPr lang="es-ES" dirty="0"/>
            </a:br>
            <a:br>
              <a:rPr lang="es-ES" dirty="0"/>
            </a:br>
            <a:r>
              <a:rPr lang="es-ES" dirty="0"/>
              <a:t>(Raúl Brasca, </a:t>
            </a:r>
            <a:r>
              <a:rPr lang="es-ES" i="1" dirty="0"/>
              <a:t>Todo tiempo futuro fue peor</a:t>
            </a:r>
            <a:r>
              <a:rPr lang="es-ES" dirty="0"/>
              <a:t>, </a:t>
            </a:r>
            <a:r>
              <a:rPr lang="es-ES" dirty="0" err="1"/>
              <a:t>Thule</a:t>
            </a:r>
            <a:r>
              <a:rPr lang="es-ES" dirty="0"/>
              <a:t> Ediciones, Barcelona, 2004).</a:t>
            </a:r>
            <a:br>
              <a:rPr lang="es-ES" dirty="0"/>
            </a:br>
            <a:br>
              <a:rPr lang="es-ES" dirty="0"/>
            </a:br>
            <a:endParaRPr lang="es-ES" dirty="0"/>
          </a:p>
          <a:p>
            <a:pPr>
              <a:buNone/>
            </a:pP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pPr algn="ctr"/>
            <a:r>
              <a:rPr lang="es-ES" dirty="0"/>
              <a:t>Fábula</a:t>
            </a:r>
          </a:p>
        </p:txBody>
      </p:sp>
      <p:sp>
        <p:nvSpPr>
          <p:cNvPr id="5" name="4 Rectángulo"/>
          <p:cNvSpPr/>
          <p:nvPr/>
        </p:nvSpPr>
        <p:spPr>
          <a:xfrm>
            <a:off x="1547664" y="1628800"/>
            <a:ext cx="6768752" cy="4708981"/>
          </a:xfrm>
          <a:prstGeom prst="rect">
            <a:avLst/>
          </a:prstGeom>
        </p:spPr>
        <p:txBody>
          <a:bodyPr wrap="square">
            <a:spAutoFit/>
          </a:bodyPr>
          <a:lstStyle/>
          <a:p>
            <a:pPr algn="ctr"/>
            <a:r>
              <a:rPr lang="es-ES" sz="2000" b="1" dirty="0"/>
              <a:t>El joven y el lobo (</a:t>
            </a:r>
            <a:r>
              <a:rPr lang="es-ES" sz="2000" b="1" dirty="0" err="1"/>
              <a:t>Esopo</a:t>
            </a:r>
            <a:r>
              <a:rPr lang="es-ES" sz="2000" b="1" dirty="0"/>
              <a:t>)</a:t>
            </a:r>
          </a:p>
          <a:p>
            <a:pPr algn="just"/>
            <a:endParaRPr lang="es-ES" sz="2000" dirty="0"/>
          </a:p>
          <a:p>
            <a:r>
              <a:rPr lang="es-ES" sz="2000" dirty="0"/>
              <a:t>Un joven pastor, que cuidaba un rebaño de ovejas cerca de una villa, alarmó a los habitantes tres o cuatro veces gritando: </a:t>
            </a:r>
            <a:br>
              <a:rPr lang="es-ES" sz="2000" dirty="0"/>
            </a:br>
            <a:r>
              <a:rPr lang="es-ES" sz="2000" dirty="0"/>
              <a:t>-¡El lobo, el lobo! </a:t>
            </a:r>
            <a:br>
              <a:rPr lang="es-ES" sz="2000" dirty="0"/>
            </a:br>
            <a:br>
              <a:rPr lang="es-ES" sz="2000" dirty="0"/>
            </a:br>
            <a:r>
              <a:rPr lang="es-ES" sz="2000" dirty="0"/>
              <a:t>Pero cuando los vecinos llegaban a ayudarle, se reía viendo sus preocupaciones. Mas el lobo, un día de tantos, sí llegó de verdad. El joven pastor, ahora alarmado él mismo, gritaba lleno de terror: </a:t>
            </a:r>
            <a:br>
              <a:rPr lang="es-ES" sz="2000" dirty="0"/>
            </a:br>
            <a:r>
              <a:rPr lang="es-ES" sz="2000" dirty="0"/>
              <a:t>-Por favor, vengan y ayúdenme; el lobo está matando a las ovejas. </a:t>
            </a:r>
            <a:br>
              <a:rPr lang="es-ES" sz="2000" dirty="0"/>
            </a:br>
            <a:r>
              <a:rPr lang="es-ES" sz="2000" dirty="0"/>
              <a:t>Pero ya nadie puso atención a sus gritos, y mucho menos pensar en acudir a auxiliarlo. Y el lobo, viendo que no había razón para temer mal alguno, hirió y destrozó a su antojo todo el rebaño.</a:t>
            </a:r>
          </a:p>
          <a:p>
            <a:br>
              <a:rPr lang="es-ES" sz="2000" dirty="0"/>
            </a:br>
            <a:r>
              <a:rPr lang="es-ES" sz="2000" b="1" dirty="0"/>
              <a:t>“Al mentiroso nunca se le cree, aun cuando diga la verdad”.</a:t>
            </a:r>
            <a:endParaRPr lang="es-E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188640"/>
            <a:ext cx="7772400" cy="796950"/>
          </a:xfrm>
        </p:spPr>
        <p:txBody>
          <a:bodyPr/>
          <a:lstStyle/>
          <a:p>
            <a:pPr algn="ctr"/>
            <a:r>
              <a:rPr lang="es-ES" dirty="0"/>
              <a:t>Novela</a:t>
            </a:r>
          </a:p>
        </p:txBody>
      </p:sp>
      <p:sp>
        <p:nvSpPr>
          <p:cNvPr id="3" name="2 Rectángulo"/>
          <p:cNvSpPr/>
          <p:nvPr/>
        </p:nvSpPr>
        <p:spPr>
          <a:xfrm>
            <a:off x="251520" y="1052736"/>
            <a:ext cx="8748464" cy="5632311"/>
          </a:xfrm>
          <a:prstGeom prst="rect">
            <a:avLst/>
          </a:prstGeom>
        </p:spPr>
        <p:txBody>
          <a:bodyPr wrap="square">
            <a:spAutoFit/>
          </a:bodyPr>
          <a:lstStyle/>
          <a:p>
            <a:r>
              <a:rPr lang="es-ES" dirty="0"/>
              <a:t>No perdamos la perspectiva, yo ya estoy harta de decirlo, es lo único importante. Doña Rosa va y viene por entre las mesas del café, tropezando a los clientes con su tremendo trasero. Doña Rosa dice con frecuencia leñe y nos ha </a:t>
            </a:r>
            <a:r>
              <a:rPr lang="es-ES" dirty="0" err="1"/>
              <a:t>merengao</a:t>
            </a:r>
            <a:r>
              <a:rPr lang="es-ES" dirty="0"/>
              <a:t>. Para Doña Rosa, el mundo es su café, y alrededor de su café, todo lo demás. Hay quien dice que a Doña Rosa le brillan los ojillos cuando viene la primavera y las muchachas empiezan a andar de manga corta. Yo creo que todo eso son habladurías: Doña Rosa no hubiera soltado jamás un buen </a:t>
            </a:r>
            <a:r>
              <a:rPr lang="es-ES" dirty="0" err="1"/>
              <a:t>amadeo</a:t>
            </a:r>
            <a:r>
              <a:rPr lang="es-ES" dirty="0"/>
              <a:t> de plata por nada de este mundo. Ni con primavera ni sin ella. A doña Rosa lo que le gusta es arrastrar sus arrobas, sin más ni más, por entre las mesas. </a:t>
            </a:r>
          </a:p>
          <a:p>
            <a:r>
              <a:rPr lang="es-ES" dirty="0"/>
              <a:t>[...]</a:t>
            </a:r>
          </a:p>
          <a:p>
            <a:r>
              <a:rPr lang="es-ES" dirty="0"/>
              <a:t>Don Leonardo Meléndez debe seis mil duros a Segundo Segura, el limpia. El limpia, que es un grullo raquítico y entumecido, estuvo ahorrando durante un montón de años para después prestárselo todo a Don Leonardo. Le está bien empleado lo que le pasa. Don Leonardo es un punto que vive del sable y de planear negocios que después nunca salen. No es que salgan mal, no; es que, simplemente, no salen, ni bien ni mal. Don Leonardo lleva unas corbatas muy lucidas y se da fijador en el pelo, un fijador muy perfumado que huele desde lejos. Tiene aires de gran señor y un aplomo inmenso, un aplomo de hombre muy corrido. A mí no me parece que la haya corrido demasiado, pero la verdad es que sus ademanes son los de un hombre a quien nunca faltaron cinco duros en la cartera. »</a:t>
            </a:r>
          </a:p>
          <a:p>
            <a:endParaRPr lang="es-ES" dirty="0"/>
          </a:p>
          <a:p>
            <a:r>
              <a:rPr lang="es-ES" dirty="0"/>
              <a:t>CELA (Camilo José), </a:t>
            </a:r>
            <a:r>
              <a:rPr lang="es-ES" i="1" dirty="0"/>
              <a:t>La colmena</a:t>
            </a:r>
            <a:r>
              <a:rPr lang="es-ES" dirty="0"/>
              <a:t>, Madrid, Cátedra, 1998, pp. 45-47.</a:t>
            </a:r>
            <a:br>
              <a:rPr lang="es-ES" dirty="0"/>
            </a:br>
            <a:br>
              <a:rPr lang="es-ES" dirty="0"/>
            </a:br>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404664"/>
            <a:ext cx="7772400" cy="796950"/>
          </a:xfrm>
        </p:spPr>
        <p:txBody>
          <a:bodyPr/>
          <a:lstStyle/>
          <a:p>
            <a:pPr algn="ctr"/>
            <a:r>
              <a:rPr lang="es-ES" dirty="0"/>
              <a:t>Cuento</a:t>
            </a:r>
          </a:p>
        </p:txBody>
      </p:sp>
      <p:sp>
        <p:nvSpPr>
          <p:cNvPr id="3" name="2 Rectángulo"/>
          <p:cNvSpPr/>
          <p:nvPr/>
        </p:nvSpPr>
        <p:spPr>
          <a:xfrm>
            <a:off x="251520" y="1196752"/>
            <a:ext cx="8712968" cy="5355312"/>
          </a:xfrm>
          <a:prstGeom prst="rect">
            <a:avLst/>
          </a:prstGeom>
        </p:spPr>
        <p:txBody>
          <a:bodyPr wrap="square">
            <a:spAutoFit/>
          </a:bodyPr>
          <a:lstStyle/>
          <a:p>
            <a:r>
              <a:rPr lang="es-ES" dirty="0"/>
              <a:t>Había una vez una niña muy bonita. Su madre le había hecho una capa roja y la muchachita la llevaba tan a menudo que todo el mundo la llamaba Caperucita Roja. </a:t>
            </a:r>
          </a:p>
          <a:p>
            <a:r>
              <a:rPr lang="es-ES" dirty="0"/>
              <a:t>    Un día, su madre le pidió que llevase unos pasteles a su abuela que vivía al otro lado del bosque, recomendándole que no se entretuviese por el camino, pues cruzar el bosque era muy peligroso, ya que siempre andaba acechando por allí el lobo.</a:t>
            </a:r>
          </a:p>
          <a:p>
            <a:r>
              <a:rPr lang="es-ES" dirty="0"/>
              <a:t>    Caperucita Roja recogió la cesta con los pasteles y se puso en camino. La niña tenía que atravesar el bosque para llegar a casa de la Abuelita, pero no le daba miedo porque allí siempre se encontraba con muchos amigos: los pájaros, las ardillas...</a:t>
            </a:r>
          </a:p>
          <a:p>
            <a:r>
              <a:rPr lang="es-ES" dirty="0"/>
              <a:t>    De repente vio al lobo, que era enorme, delante de ella.</a:t>
            </a:r>
          </a:p>
          <a:p>
            <a:r>
              <a:rPr lang="es-ES" dirty="0"/>
              <a:t>- ¿A dónde vas, niña?- le preguntó el lobo con su voz ronca.</a:t>
            </a:r>
          </a:p>
          <a:p>
            <a:r>
              <a:rPr lang="es-ES" dirty="0"/>
              <a:t>- A casa de mi Abuelita- le dijo Caperucita.</a:t>
            </a:r>
          </a:p>
          <a:p>
            <a:r>
              <a:rPr lang="es-ES" dirty="0"/>
              <a:t>- No está lejos- pensó el lobo para sí, dándose media vuelta.</a:t>
            </a:r>
          </a:p>
          <a:p>
            <a:r>
              <a:rPr lang="es-ES" dirty="0"/>
              <a:t>    Caperucita puso su cesta en la hierba y se entretuvo cogiendo flores: - El lobo se ha ido -pensó-, no tengo nada que temer. La abuela se pondrá muy contenta cuando le lleve un hermoso ramo de flores además de los pasteles.</a:t>
            </a:r>
          </a:p>
          <a:p>
            <a:r>
              <a:rPr lang="es-ES" dirty="0"/>
              <a:t>    Mientras tanto, el lobo se fue a casa de la Abuelita, llamó suavemente a la puerta y la anciana le abrió pensando que era Caperucita. Un cazador que pasaba por allí había observado la llegada del lobo.</a:t>
            </a:r>
          </a:p>
          <a:p>
            <a:r>
              <a:rPr lang="es-ES" dirty="0"/>
              <a:t>    El lobo devoró a la Abuelita y se puso el gorro rosa de la desdichada, se metió en la cama y cerró los ojos.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692696"/>
            <a:ext cx="7772400" cy="1362075"/>
          </a:xfrm>
        </p:spPr>
        <p:txBody>
          <a:bodyPr/>
          <a:lstStyle/>
          <a:p>
            <a:pPr algn="ctr"/>
            <a:r>
              <a:rPr lang="es-ES" dirty="0"/>
              <a:t>Diálogo</a:t>
            </a:r>
          </a:p>
        </p:txBody>
      </p:sp>
      <p:sp>
        <p:nvSpPr>
          <p:cNvPr id="3" name="2 Marcador de texto"/>
          <p:cNvSpPr>
            <a:spLocks noGrp="1"/>
          </p:cNvSpPr>
          <p:nvPr>
            <p:ph type="body" idx="1"/>
          </p:nvPr>
        </p:nvSpPr>
        <p:spPr>
          <a:xfrm>
            <a:off x="755576" y="2852936"/>
            <a:ext cx="7772400" cy="4005064"/>
          </a:xfrm>
        </p:spPr>
        <p:txBody>
          <a:bodyPr>
            <a:normAutofit fontScale="47500" lnSpcReduction="20000"/>
          </a:bodyPr>
          <a:lstStyle/>
          <a:p>
            <a:pPr algn="ctr"/>
            <a:r>
              <a:rPr lang="es-ES" sz="4000" dirty="0">
                <a:solidFill>
                  <a:schemeClr val="tx1"/>
                </a:solidFill>
              </a:rPr>
              <a:t>El </a:t>
            </a:r>
            <a:r>
              <a:rPr lang="es-ES" sz="4000" b="1" dirty="0">
                <a:solidFill>
                  <a:schemeClr val="tx1"/>
                </a:solidFill>
              </a:rPr>
              <a:t>diálogo</a:t>
            </a:r>
            <a:r>
              <a:rPr lang="es-ES" sz="4000" dirty="0">
                <a:solidFill>
                  <a:schemeClr val="tx1"/>
                </a:solidFill>
              </a:rPr>
              <a:t> es una modalidad del discurso oral y escrito en la que se </a:t>
            </a:r>
            <a:r>
              <a:rPr lang="es-ES" sz="4000" u="sng" dirty="0">
                <a:solidFill>
                  <a:schemeClr val="tx1"/>
                </a:solidFill>
              </a:rPr>
              <a:t>comunican </a:t>
            </a:r>
            <a:r>
              <a:rPr lang="es-ES" sz="4000" dirty="0">
                <a:solidFill>
                  <a:schemeClr val="tx1"/>
                </a:solidFill>
              </a:rPr>
              <a:t>entre dos o más personas, en un intercambio de ideas por cualquier medio.</a:t>
            </a:r>
          </a:p>
          <a:p>
            <a:pPr algn="ctr"/>
            <a:endParaRPr lang="es-ES" sz="4000" dirty="0">
              <a:solidFill>
                <a:schemeClr val="tx1"/>
              </a:solidFill>
            </a:endParaRPr>
          </a:p>
          <a:p>
            <a:r>
              <a:rPr lang="es-ES" sz="4000" dirty="0">
                <a:solidFill>
                  <a:schemeClr val="tx1"/>
                </a:solidFill>
              </a:rPr>
              <a:t>Un diálogo puede consistir desde una amable conversación hasta una acalorada discusión sostenida entre los interlocutores, y es empleado en géneros literarios como la </a:t>
            </a:r>
            <a:r>
              <a:rPr lang="es-ES" sz="4000" u="sng" dirty="0">
                <a:solidFill>
                  <a:schemeClr val="tx1"/>
                </a:solidFill>
              </a:rPr>
              <a:t>novela</a:t>
            </a:r>
            <a:r>
              <a:rPr lang="es-ES" sz="4000" dirty="0">
                <a:solidFill>
                  <a:schemeClr val="tx1"/>
                </a:solidFill>
              </a:rPr>
              <a:t>, el </a:t>
            </a:r>
            <a:r>
              <a:rPr lang="es-ES" sz="4000" u="sng" dirty="0">
                <a:solidFill>
                  <a:schemeClr val="tx1"/>
                </a:solidFill>
              </a:rPr>
              <a:t>cuento</a:t>
            </a:r>
            <a:r>
              <a:rPr lang="es-ES" sz="4000" dirty="0">
                <a:solidFill>
                  <a:schemeClr val="tx1"/>
                </a:solidFill>
              </a:rPr>
              <a:t>, la </a:t>
            </a:r>
            <a:r>
              <a:rPr lang="es-ES" sz="4000" u="sng" dirty="0">
                <a:solidFill>
                  <a:schemeClr val="tx1"/>
                </a:solidFill>
              </a:rPr>
              <a:t>fábula</a:t>
            </a:r>
            <a:r>
              <a:rPr lang="es-ES" sz="4000" dirty="0">
                <a:solidFill>
                  <a:schemeClr val="tx1"/>
                </a:solidFill>
              </a:rPr>
              <a:t>, el </a:t>
            </a:r>
            <a:r>
              <a:rPr lang="es-ES" sz="4000" u="sng" dirty="0">
                <a:solidFill>
                  <a:schemeClr val="tx1"/>
                </a:solidFill>
              </a:rPr>
              <a:t>teatro </a:t>
            </a:r>
            <a:r>
              <a:rPr lang="es-ES" sz="4000" dirty="0">
                <a:solidFill>
                  <a:schemeClr val="tx1"/>
                </a:solidFill>
              </a:rPr>
              <a:t>o la </a:t>
            </a:r>
            <a:r>
              <a:rPr lang="es-ES" sz="4000" u="sng" dirty="0">
                <a:solidFill>
                  <a:schemeClr val="tx1"/>
                </a:solidFill>
              </a:rPr>
              <a:t>poesía</a:t>
            </a:r>
            <a:r>
              <a:rPr lang="es-ES" sz="4000" dirty="0">
                <a:solidFill>
                  <a:schemeClr val="tx1"/>
                </a:solidFill>
              </a:rPr>
              <a:t>. En una </a:t>
            </a:r>
            <a:r>
              <a:rPr lang="es-ES" sz="4000" b="1" u="sng" dirty="0">
                <a:solidFill>
                  <a:schemeClr val="tx1"/>
                </a:solidFill>
              </a:rPr>
              <a:t>obra literaria</a:t>
            </a:r>
            <a:r>
              <a:rPr lang="es-ES" sz="4000" dirty="0">
                <a:solidFill>
                  <a:schemeClr val="tx1"/>
                </a:solidFill>
              </a:rPr>
              <a:t>, un buen diálogo permite definir el carácter de los personajes: la palabra revela intenciones y estados de ánimo, en definitiva, lo que no se puede ver, y en ello radica su importancia. Esta modalidad exige un gran esfuerzo de creación, ya que obliga a penetrar en el pensamiento del </a:t>
            </a:r>
            <a:r>
              <a:rPr lang="es-ES" sz="4000" u="sng" dirty="0">
                <a:solidFill>
                  <a:schemeClr val="tx1"/>
                </a:solidFill>
              </a:rPr>
              <a:t>personajes</a:t>
            </a:r>
            <a:r>
              <a:rPr lang="es-ES" sz="4000" dirty="0">
                <a:solidFill>
                  <a:schemeClr val="tx1"/>
                </a:solidFill>
              </a:rPr>
              <a:t>, como en el caso de </a:t>
            </a:r>
            <a:r>
              <a:rPr lang="es-ES" sz="4000" i="1" dirty="0">
                <a:solidFill>
                  <a:schemeClr val="tx1"/>
                </a:solidFill>
              </a:rPr>
              <a:t>Edipo Rey </a:t>
            </a:r>
            <a:r>
              <a:rPr lang="es-ES" sz="4000" dirty="0">
                <a:solidFill>
                  <a:schemeClr val="tx1"/>
                </a:solidFill>
              </a:rPr>
              <a:t>de </a:t>
            </a:r>
            <a:r>
              <a:rPr lang="es-ES" sz="4000" u="sng" dirty="0">
                <a:solidFill>
                  <a:schemeClr val="tx1"/>
                </a:solidFill>
              </a:rPr>
              <a:t>Sófocles</a:t>
            </a:r>
            <a:r>
              <a:rPr lang="es-ES" sz="4000" dirty="0">
                <a:solidFill>
                  <a:schemeClr val="tx1"/>
                </a:solidFill>
              </a:rPr>
              <a:t>.</a:t>
            </a:r>
          </a:p>
          <a:p>
            <a:r>
              <a:rPr lang="es-ES" sz="4000" dirty="0">
                <a:solidFill>
                  <a:schemeClr val="tx1"/>
                </a:solidFill>
              </a:rPr>
              <a:t>También se utiliza en el </a:t>
            </a:r>
            <a:r>
              <a:rPr lang="es-ES" sz="4000" u="sng" dirty="0">
                <a:solidFill>
                  <a:schemeClr val="tx1"/>
                </a:solidFill>
              </a:rPr>
              <a:t>ámbito </a:t>
            </a:r>
            <a:r>
              <a:rPr lang="es-ES" sz="4000" b="1" u="sng" dirty="0">
                <a:solidFill>
                  <a:schemeClr val="tx1"/>
                </a:solidFill>
              </a:rPr>
              <a:t>periodístico</a:t>
            </a:r>
            <a:r>
              <a:rPr lang="es-ES" sz="4000" dirty="0">
                <a:solidFill>
                  <a:schemeClr val="tx1"/>
                </a:solidFill>
              </a:rPr>
              <a:t> para conocer a un personaje. A este tipo de texto se le llama </a:t>
            </a:r>
            <a:r>
              <a:rPr lang="es-ES" sz="4000" u="sng" dirty="0">
                <a:solidFill>
                  <a:schemeClr val="tx1"/>
                </a:solidFill>
              </a:rPr>
              <a:t>entrevista</a:t>
            </a:r>
            <a:r>
              <a:rPr lang="es-ES" sz="4000" dirty="0">
                <a:solidFill>
                  <a:schemeClr val="tx1"/>
                </a:solidFill>
              </a:rPr>
              <a:t>.</a:t>
            </a:r>
          </a:p>
          <a:p>
            <a:r>
              <a:rPr lang="es-ES" sz="4000" dirty="0">
                <a:solidFill>
                  <a:schemeClr val="tx1"/>
                </a:solidFill>
              </a:rPr>
              <a:t> </a:t>
            </a:r>
          </a:p>
          <a:p>
            <a:endParaRPr lang="es-ES" dirty="0"/>
          </a:p>
          <a:p>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39552" y="188640"/>
            <a:ext cx="7992888" cy="6264696"/>
          </a:xfrm>
        </p:spPr>
        <p:txBody>
          <a:bodyPr>
            <a:normAutofit fontScale="85000" lnSpcReduction="20000"/>
          </a:bodyPr>
          <a:lstStyle/>
          <a:p>
            <a:pPr algn="ctr">
              <a:buNone/>
            </a:pPr>
            <a:r>
              <a:rPr lang="es-ES" b="1" dirty="0">
                <a:solidFill>
                  <a:schemeClr val="tx2"/>
                </a:solidFill>
              </a:rPr>
              <a:t>Estilo directo: </a:t>
            </a:r>
          </a:p>
          <a:p>
            <a:pPr algn="ctr">
              <a:buNone/>
            </a:pPr>
            <a:r>
              <a:rPr lang="es-ES" dirty="0">
                <a:solidFill>
                  <a:schemeClr val="tx2"/>
                </a:solidFill>
              </a:rPr>
              <a:t>reproduce las palabras exactas de los interlocutores, para indicarlo se colocan guiones, o bien se encierran las expresiones textuales entre comillas. Un ejemplo de lo anteriormente explicado lo encuentras en la obra de Eduardo Mendoza  </a:t>
            </a:r>
            <a:r>
              <a:rPr lang="es-ES" i="1" dirty="0">
                <a:solidFill>
                  <a:schemeClr val="tx2"/>
                </a:solidFill>
              </a:rPr>
              <a:t>La ciudad de los prodigios</a:t>
            </a:r>
            <a:r>
              <a:rPr lang="es-ES" dirty="0">
                <a:solidFill>
                  <a:schemeClr val="tx2"/>
                </a:solidFill>
              </a:rPr>
              <a:t>:</a:t>
            </a:r>
          </a:p>
          <a:p>
            <a:pPr algn="ctr">
              <a:buNone/>
            </a:pPr>
            <a:endParaRPr lang="es-ES" dirty="0"/>
          </a:p>
          <a:p>
            <a:pPr>
              <a:buNone/>
            </a:pPr>
            <a:r>
              <a:rPr lang="es-ES" dirty="0"/>
              <a:t>- ¿Qué hora es? - preguntó Onofre.</a:t>
            </a:r>
          </a:p>
          <a:p>
            <a:pPr>
              <a:buNone/>
            </a:pPr>
            <a:r>
              <a:rPr lang="es-ES" dirty="0"/>
              <a:t>- Las cinco y media, poco más o menos - respondió el cura -. Eh, ¿qué haces? -agregó viendo que Onofre intentaba levantarse.</a:t>
            </a:r>
          </a:p>
          <a:p>
            <a:pPr>
              <a:buNone/>
            </a:pPr>
            <a:r>
              <a:rPr lang="es-ES" dirty="0"/>
              <a:t>- He de ir a la Exposición -respondió éste.</a:t>
            </a:r>
          </a:p>
          <a:p>
            <a:pPr>
              <a:buNone/>
            </a:pPr>
            <a:r>
              <a:rPr lang="es-ES" dirty="0"/>
              <a:t>- Olvídate de la Exposición. Tendrá que pasar sin ti -dijo mosén Bizancio.</a:t>
            </a:r>
          </a:p>
          <a:p>
            <a:pPr>
              <a:buNone/>
            </a:pPr>
            <a:endParaRPr lang="es-ES" b="1" dirty="0"/>
          </a:p>
          <a:p>
            <a:pPr algn="ctr">
              <a:buNone/>
            </a:pPr>
            <a:r>
              <a:rPr lang="es-ES" b="1" dirty="0">
                <a:solidFill>
                  <a:schemeClr val="tx2"/>
                </a:solidFill>
              </a:rPr>
              <a:t>Estilo indirecto: </a:t>
            </a:r>
          </a:p>
          <a:p>
            <a:pPr algn="ctr">
              <a:buNone/>
            </a:pPr>
            <a:r>
              <a:rPr lang="es-ES" dirty="0">
                <a:solidFill>
                  <a:schemeClr val="tx2"/>
                </a:solidFill>
              </a:rPr>
              <a:t>reproduce la conversación pero no de forma textual. Observa este ejemplo en la obra de Miguel Delibes </a:t>
            </a:r>
            <a:r>
              <a:rPr lang="es-ES" i="1" dirty="0">
                <a:solidFill>
                  <a:schemeClr val="tx2"/>
                </a:solidFill>
              </a:rPr>
              <a:t>El hereje</a:t>
            </a:r>
            <a:r>
              <a:rPr lang="es-ES" dirty="0">
                <a:solidFill>
                  <a:schemeClr val="tx2"/>
                </a:solidFill>
              </a:rPr>
              <a:t>:</a:t>
            </a:r>
          </a:p>
          <a:p>
            <a:pPr>
              <a:buNone/>
            </a:pPr>
            <a:r>
              <a:rPr lang="es-ES" dirty="0"/>
              <a:t>	Don Bernardo replicaba que las cosas marchaban solas y había que dejarlas; que el secreto de la vida estribaba en poner las cosas a funcionar y dejarlas luego para que avanzasen a su ritmo. Pero Ignacio argumentaba que tenía el almacén abandonado y que a Dionisio Manrique le faltaban luces para sustituirle.</a:t>
            </a:r>
          </a:p>
          <a:p>
            <a:pPr>
              <a:buNone/>
            </a:pP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404664"/>
            <a:ext cx="7772400" cy="926976"/>
          </a:xfrm>
        </p:spPr>
        <p:txBody>
          <a:bodyPr>
            <a:normAutofit/>
          </a:bodyPr>
          <a:lstStyle/>
          <a:p>
            <a:pPr algn="ctr"/>
            <a:r>
              <a:rPr lang="es-ES" sz="4800" dirty="0"/>
              <a:t>Texto</a:t>
            </a:r>
          </a:p>
        </p:txBody>
      </p:sp>
      <p:sp>
        <p:nvSpPr>
          <p:cNvPr id="6" name="5 Elipse"/>
          <p:cNvSpPr/>
          <p:nvPr/>
        </p:nvSpPr>
        <p:spPr>
          <a:xfrm>
            <a:off x="395536" y="2132856"/>
            <a:ext cx="4608512" cy="33123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s-ES" sz="3600" dirty="0">
                <a:ln w="18415" cmpd="sng">
                  <a:solidFill>
                    <a:srgbClr val="FFFFFF"/>
                  </a:solidFill>
                  <a:prstDash val="solid"/>
                </a:ln>
                <a:solidFill>
                  <a:srgbClr val="FFFFFF"/>
                </a:solidFill>
                <a:effectLst>
                  <a:outerShdw blurRad="63500" dir="3600000" algn="tl" rotWithShape="0">
                    <a:srgbClr val="000000">
                      <a:alpha val="70000"/>
                    </a:srgbClr>
                  </a:outerShdw>
                </a:effectLst>
              </a:rPr>
              <a:t>Ámbitos de uso: géneros</a:t>
            </a:r>
          </a:p>
        </p:txBody>
      </p:sp>
      <p:sp>
        <p:nvSpPr>
          <p:cNvPr id="8" name="7 Elipse"/>
          <p:cNvSpPr/>
          <p:nvPr/>
        </p:nvSpPr>
        <p:spPr>
          <a:xfrm>
            <a:off x="4427984" y="2060848"/>
            <a:ext cx="4464496" cy="33123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s-ES" sz="3600" dirty="0"/>
              <a:t>Estructuras o modelos textuales</a:t>
            </a:r>
          </a:p>
        </p:txBody>
      </p:sp>
      <p:sp>
        <p:nvSpPr>
          <p:cNvPr id="10" name="9 Flecha abajo"/>
          <p:cNvSpPr/>
          <p:nvPr/>
        </p:nvSpPr>
        <p:spPr>
          <a:xfrm rot="1475954">
            <a:off x="3102325" y="1425170"/>
            <a:ext cx="914915" cy="749607"/>
          </a:xfrm>
          <a:prstGeom prst="down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Flecha abajo"/>
          <p:cNvSpPr/>
          <p:nvPr/>
        </p:nvSpPr>
        <p:spPr>
          <a:xfrm rot="19313455">
            <a:off x="5307285" y="1377634"/>
            <a:ext cx="867929" cy="815752"/>
          </a:xfrm>
          <a:prstGeom prst="down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9138" name="Picture 2" descr="http://t1.gstatic.com/images?q=tbn:ANd9GcQGbwBdg5vWTGcYyRA4NKE9IEKIZy9IT5K_UkFd__bxuVMLSscP9w"/>
          <p:cNvPicPr>
            <a:picLocks noChangeAspect="1" noChangeArrowheads="1"/>
          </p:cNvPicPr>
          <p:nvPr/>
        </p:nvPicPr>
        <p:blipFill>
          <a:blip r:embed="rId2" cstate="print"/>
          <a:srcRect/>
          <a:stretch>
            <a:fillRect/>
          </a:stretch>
        </p:blipFill>
        <p:spPr bwMode="auto">
          <a:xfrm>
            <a:off x="2339752" y="1556792"/>
            <a:ext cx="4672388" cy="3355462"/>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260648"/>
            <a:ext cx="3749040" cy="6264696"/>
          </a:xfrm>
        </p:spPr>
        <p:txBody>
          <a:bodyPr>
            <a:normAutofit fontScale="55000" lnSpcReduction="20000"/>
          </a:bodyPr>
          <a:lstStyle/>
          <a:p>
            <a:pPr algn="ctr">
              <a:buNone/>
            </a:pPr>
            <a:r>
              <a:rPr lang="es-ES" b="1" dirty="0">
                <a:solidFill>
                  <a:schemeClr val="tx2"/>
                </a:solidFill>
              </a:rPr>
              <a:t>DIÁLOGO INFORMAL </a:t>
            </a:r>
          </a:p>
          <a:p>
            <a:pPr algn="ctr">
              <a:buNone/>
            </a:pPr>
            <a:r>
              <a:rPr lang="es-ES" b="1" dirty="0">
                <a:solidFill>
                  <a:schemeClr val="tx2"/>
                </a:solidFill>
              </a:rPr>
              <a:t>PARA QUEDAR CON UN AMIGO </a:t>
            </a:r>
          </a:p>
          <a:p>
            <a:pPr>
              <a:buNone/>
            </a:pPr>
            <a:r>
              <a:rPr lang="es-ES" dirty="0"/>
              <a:t>A.-Hola, Juan. ¿Qué tal? </a:t>
            </a:r>
          </a:p>
          <a:p>
            <a:pPr>
              <a:buNone/>
            </a:pPr>
            <a:r>
              <a:rPr lang="es-ES" dirty="0"/>
              <a:t>B.-Muy bien, ¿y tú? </a:t>
            </a:r>
          </a:p>
          <a:p>
            <a:pPr>
              <a:buNone/>
            </a:pPr>
            <a:r>
              <a:rPr lang="es-ES" dirty="0"/>
              <a:t>A.-Bien también. Ya hace tiempo que no nos vemos. </a:t>
            </a:r>
          </a:p>
          <a:p>
            <a:pPr>
              <a:buNone/>
            </a:pPr>
            <a:r>
              <a:rPr lang="es-ES" dirty="0"/>
              <a:t>B.-Pues sí, la verdad. ¿Qué tal si quedamos un día de estos? </a:t>
            </a:r>
          </a:p>
          <a:p>
            <a:pPr>
              <a:buNone/>
            </a:pPr>
            <a:r>
              <a:rPr lang="es-ES" dirty="0"/>
              <a:t>A.-Vale. Podemos ir al cine, ¿no? Ponen una película muy buena en el </a:t>
            </a:r>
            <a:r>
              <a:rPr lang="es-ES" dirty="0" err="1"/>
              <a:t>Rex</a:t>
            </a:r>
            <a:r>
              <a:rPr lang="es-ES" dirty="0"/>
              <a:t>. </a:t>
            </a:r>
          </a:p>
          <a:p>
            <a:pPr>
              <a:buNone/>
            </a:pPr>
            <a:r>
              <a:rPr lang="es-ES" dirty="0"/>
              <a:t>B.-De acuerdo. ¿Cómo quedamos? </a:t>
            </a:r>
          </a:p>
          <a:p>
            <a:pPr>
              <a:buNone/>
            </a:pPr>
            <a:r>
              <a:rPr lang="es-ES" dirty="0"/>
              <a:t>A.-¿Nos vemos este viernes? </a:t>
            </a:r>
          </a:p>
          <a:p>
            <a:pPr>
              <a:buNone/>
            </a:pPr>
            <a:r>
              <a:rPr lang="es-ES" dirty="0"/>
              <a:t>B.-No, lo siento. El viernes no puedo. Es que tengo que llevar a los niños a una fiesta de </a:t>
            </a:r>
            <a:r>
              <a:rPr lang="es-ES" dirty="0" err="1"/>
              <a:t>cumpleños</a:t>
            </a:r>
            <a:r>
              <a:rPr lang="es-ES" dirty="0"/>
              <a:t> de un amiguito. ¿Qué tal el sábado? </a:t>
            </a:r>
          </a:p>
          <a:p>
            <a:pPr>
              <a:buNone/>
            </a:pPr>
            <a:r>
              <a:rPr lang="es-ES" dirty="0"/>
              <a:t>A.-El sábado no me viene bien a mí. ¿Y el domingo? </a:t>
            </a:r>
          </a:p>
          <a:p>
            <a:pPr>
              <a:buNone/>
            </a:pPr>
            <a:r>
              <a:rPr lang="es-ES" dirty="0"/>
              <a:t>B.-¿El domingo por la tarde o por la noche? </a:t>
            </a:r>
          </a:p>
          <a:p>
            <a:pPr>
              <a:buNone/>
            </a:pPr>
            <a:r>
              <a:rPr lang="es-ES" dirty="0"/>
              <a:t>A.-Por la tarde, ¿no? Es que yo tengo que levantarme temprano el lunes. </a:t>
            </a:r>
          </a:p>
          <a:p>
            <a:pPr>
              <a:buNone/>
            </a:pPr>
            <a:r>
              <a:rPr lang="es-ES" dirty="0"/>
              <a:t>B.-Bueno. ¿A qué hora quedamos? </a:t>
            </a:r>
          </a:p>
          <a:p>
            <a:pPr>
              <a:buNone/>
            </a:pPr>
            <a:r>
              <a:rPr lang="es-ES" dirty="0"/>
              <a:t>A.-¿Qué tal a las 3:30, después de comer? </a:t>
            </a:r>
          </a:p>
          <a:p>
            <a:pPr>
              <a:buNone/>
            </a:pPr>
            <a:r>
              <a:rPr lang="es-ES" dirty="0"/>
              <a:t>B.-Mejor un poco más tarde, a las 4:30. Los domingos siempre me echo la siesta. </a:t>
            </a:r>
          </a:p>
          <a:p>
            <a:pPr>
              <a:buNone/>
            </a:pPr>
            <a:r>
              <a:rPr lang="es-ES" dirty="0"/>
              <a:t>A.-Vale. ¿Y dónde quedamos? ¿Te recojo en casa? </a:t>
            </a:r>
          </a:p>
          <a:p>
            <a:pPr>
              <a:buNone/>
            </a:pPr>
            <a:r>
              <a:rPr lang="es-ES" dirty="0"/>
              <a:t>B.-Está bien. Entonces te pasas por mi casa el domingo a las 4:30, ¿no? </a:t>
            </a:r>
          </a:p>
          <a:p>
            <a:pPr>
              <a:buNone/>
            </a:pPr>
            <a:r>
              <a:rPr lang="es-ES" dirty="0"/>
              <a:t>A.-Sí. Bueno, hasta el domingo, que me tengo que ir. </a:t>
            </a:r>
          </a:p>
          <a:p>
            <a:pPr>
              <a:buNone/>
            </a:pPr>
            <a:r>
              <a:rPr lang="es-ES" dirty="0"/>
              <a:t>B.-Adiós, hasta luego. </a:t>
            </a:r>
          </a:p>
        </p:txBody>
      </p:sp>
      <p:sp>
        <p:nvSpPr>
          <p:cNvPr id="4" name="3 Marcador de contenido"/>
          <p:cNvSpPr>
            <a:spLocks noGrp="1"/>
          </p:cNvSpPr>
          <p:nvPr>
            <p:ph sz="quarter" idx="2"/>
          </p:nvPr>
        </p:nvSpPr>
        <p:spPr>
          <a:xfrm>
            <a:off x="5076056" y="332656"/>
            <a:ext cx="3749040" cy="5687144"/>
          </a:xfrm>
        </p:spPr>
        <p:txBody>
          <a:bodyPr>
            <a:normAutofit fontScale="55000" lnSpcReduction="20000"/>
          </a:bodyPr>
          <a:lstStyle/>
          <a:p>
            <a:pPr algn="ctr">
              <a:buNone/>
            </a:pPr>
            <a:r>
              <a:rPr lang="es-ES" b="1" dirty="0">
                <a:solidFill>
                  <a:schemeClr val="tx2"/>
                </a:solidFill>
              </a:rPr>
              <a:t>DIÁLOGO FORMAL </a:t>
            </a:r>
          </a:p>
          <a:p>
            <a:pPr algn="ctr">
              <a:buNone/>
            </a:pPr>
            <a:r>
              <a:rPr lang="es-ES" b="1" dirty="0">
                <a:solidFill>
                  <a:schemeClr val="tx2"/>
                </a:solidFill>
              </a:rPr>
              <a:t>PARA CONCERTAR UNA CITA </a:t>
            </a:r>
          </a:p>
          <a:p>
            <a:pPr algn="ctr">
              <a:buNone/>
            </a:pPr>
            <a:endParaRPr lang="es-ES" b="1" dirty="0"/>
          </a:p>
          <a:p>
            <a:pPr>
              <a:buNone/>
            </a:pPr>
            <a:r>
              <a:rPr lang="es-ES" dirty="0"/>
              <a:t>A.-Hola, buenos días. </a:t>
            </a:r>
          </a:p>
          <a:p>
            <a:pPr>
              <a:buNone/>
            </a:pPr>
            <a:r>
              <a:rPr lang="es-ES" dirty="0"/>
              <a:t>B.-Buenos días. ¿Qué deseaba? </a:t>
            </a:r>
          </a:p>
          <a:p>
            <a:pPr>
              <a:buNone/>
            </a:pPr>
            <a:r>
              <a:rPr lang="es-ES" dirty="0"/>
              <a:t>A.-Quería ver al Sr. Hernández. </a:t>
            </a:r>
          </a:p>
          <a:p>
            <a:pPr>
              <a:buNone/>
            </a:pPr>
            <a:r>
              <a:rPr lang="es-ES" dirty="0"/>
              <a:t>B.-Pues en este momento está ocupado. </a:t>
            </a:r>
          </a:p>
          <a:p>
            <a:pPr>
              <a:buNone/>
            </a:pPr>
            <a:r>
              <a:rPr lang="es-ES" dirty="0"/>
              <a:t>A.-¿Cuándo podría verlo para hablar con él? </a:t>
            </a:r>
          </a:p>
          <a:p>
            <a:pPr>
              <a:buNone/>
            </a:pPr>
            <a:r>
              <a:rPr lang="es-ES" dirty="0"/>
              <a:t>B.-Pues... vamos a ver. ¿Qué tal mañana por la mañana? </a:t>
            </a:r>
          </a:p>
          <a:p>
            <a:pPr>
              <a:buNone/>
            </a:pPr>
            <a:r>
              <a:rPr lang="es-ES" dirty="0"/>
              <a:t>A.-¿A qué hora? </a:t>
            </a:r>
          </a:p>
          <a:p>
            <a:pPr>
              <a:buNone/>
            </a:pPr>
            <a:r>
              <a:rPr lang="es-ES" dirty="0"/>
              <a:t>B.-¿Le viene bien a las 9:30? </a:t>
            </a:r>
          </a:p>
          <a:p>
            <a:pPr>
              <a:buNone/>
            </a:pPr>
            <a:r>
              <a:rPr lang="es-ES" dirty="0"/>
              <a:t>A.-No, lo siento. A esa hora no puedo. Es que tengo un compromiso. Mejor un poco más tarde. </a:t>
            </a:r>
          </a:p>
          <a:p>
            <a:pPr>
              <a:buNone/>
            </a:pPr>
            <a:r>
              <a:rPr lang="es-ES" dirty="0"/>
              <a:t>B.-¿A las 12:30 entonces? </a:t>
            </a:r>
          </a:p>
          <a:p>
            <a:pPr>
              <a:buNone/>
            </a:pPr>
            <a:r>
              <a:rPr lang="es-ES" dirty="0"/>
              <a:t>A.-Sí, muy bien. </a:t>
            </a:r>
          </a:p>
          <a:p>
            <a:pPr>
              <a:buNone/>
            </a:pPr>
            <a:r>
              <a:rPr lang="es-ES" dirty="0"/>
              <a:t>B.-¿Su nombre, por favor? </a:t>
            </a:r>
          </a:p>
          <a:p>
            <a:pPr>
              <a:buNone/>
            </a:pPr>
            <a:r>
              <a:rPr lang="es-ES" dirty="0"/>
              <a:t>A.-Soy Emilio López. Él ya me conoce. </a:t>
            </a:r>
          </a:p>
          <a:p>
            <a:pPr>
              <a:buNone/>
            </a:pPr>
            <a:r>
              <a:rPr lang="es-ES" dirty="0"/>
              <a:t>B.-De acuerdo. Entonces mañana a las 12:30 lo esperamos. </a:t>
            </a:r>
          </a:p>
          <a:p>
            <a:pPr>
              <a:buNone/>
            </a:pPr>
            <a:r>
              <a:rPr lang="es-ES" dirty="0"/>
              <a:t>A.-Muy bien. Gracias y hasta mañana. </a:t>
            </a:r>
          </a:p>
          <a:p>
            <a:pPr>
              <a:buNone/>
            </a:pPr>
            <a:r>
              <a:rPr lang="es-ES" dirty="0"/>
              <a:t>B.-Gracias a usted. Hasta luego. </a:t>
            </a:r>
          </a:p>
          <a:p>
            <a:pPr>
              <a:buNone/>
            </a:pPr>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260648"/>
            <a:ext cx="7772400" cy="796950"/>
          </a:xfrm>
        </p:spPr>
        <p:txBody>
          <a:bodyPr/>
          <a:lstStyle/>
          <a:p>
            <a:pPr algn="ctr"/>
            <a:r>
              <a:rPr lang="es-ES" dirty="0"/>
              <a:t>Entrevista</a:t>
            </a:r>
          </a:p>
        </p:txBody>
      </p:sp>
      <p:sp>
        <p:nvSpPr>
          <p:cNvPr id="3" name="2 Marcador de contenido"/>
          <p:cNvSpPr>
            <a:spLocks noGrp="1"/>
          </p:cNvSpPr>
          <p:nvPr>
            <p:ph sz="quarter" idx="1"/>
          </p:nvPr>
        </p:nvSpPr>
        <p:spPr>
          <a:xfrm>
            <a:off x="323528" y="1124744"/>
            <a:ext cx="8820472" cy="5184576"/>
          </a:xfrm>
        </p:spPr>
        <p:txBody>
          <a:bodyPr>
            <a:normAutofit fontScale="25000" lnSpcReduction="20000"/>
          </a:bodyPr>
          <a:lstStyle/>
          <a:p>
            <a:pPr>
              <a:buNone/>
            </a:pPr>
            <a:r>
              <a:rPr lang="es-ES" sz="5500" b="1" dirty="0"/>
              <a:t>	</a:t>
            </a:r>
            <a:r>
              <a:rPr lang="es-ES" sz="4800" b="1" dirty="0"/>
              <a:t>Si digo que </a:t>
            </a:r>
            <a:r>
              <a:rPr lang="es-ES" sz="4800" b="1" dirty="0" err="1"/>
              <a:t>Melendi</a:t>
            </a:r>
            <a:r>
              <a:rPr lang="es-ES" sz="4800" b="1" dirty="0"/>
              <a:t> es un tipo serio, tal vez no me crea la gente. Quizá sea cierto eso que él dice de que la fama le ha cosido una careta. Pero es así. </a:t>
            </a:r>
            <a:r>
              <a:rPr lang="es-ES" sz="4800" b="1" dirty="0" err="1"/>
              <a:t>Melendi</a:t>
            </a:r>
            <a:r>
              <a:rPr lang="es-ES" sz="4800" b="1" dirty="0"/>
              <a:t> un tipo serio con las cosas importantes y listo. Que da cercanía y con un gran sentido del humor, que le permite reírse de cosas que a otros acomplejan. Eso lo hace más humano y más grande.</a:t>
            </a:r>
            <a:endParaRPr lang="es-ES" sz="4800" dirty="0"/>
          </a:p>
          <a:p>
            <a:pPr>
              <a:buNone/>
            </a:pPr>
            <a:r>
              <a:rPr lang="es-ES" sz="4800" b="1" dirty="0"/>
              <a:t>	Lo primero, </a:t>
            </a:r>
            <a:r>
              <a:rPr lang="es-ES" sz="4800" b="1" dirty="0" err="1"/>
              <a:t>Melendi</a:t>
            </a:r>
            <a:r>
              <a:rPr lang="es-ES" sz="4800" b="1" dirty="0"/>
              <a:t>, es lo primero. Y aunque seamos universitarios y tengamos fama de fiesteros y de juerguistas, tenemos educación. Me he enterado de que tu perro andaba de terapia de psicólogo, ¿Qué tal anda?</a:t>
            </a:r>
            <a:endParaRPr lang="es-ES" sz="4800" dirty="0"/>
          </a:p>
          <a:p>
            <a:r>
              <a:rPr lang="es-ES" sz="4800" dirty="0"/>
              <a:t>(Risas). Ya no va al psicólogo, lo va superando (risas). Lo va superando, ya está mucho mejor.</a:t>
            </a:r>
          </a:p>
          <a:p>
            <a:r>
              <a:rPr lang="es-ES" sz="4800" b="1" dirty="0"/>
              <a:t>¿Y qué tal el concierto en el Madrid Arena? ¿Llenazo no?</a:t>
            </a:r>
            <a:endParaRPr lang="es-ES" sz="4800" dirty="0"/>
          </a:p>
          <a:p>
            <a:r>
              <a:rPr lang="es-ES" sz="4800" dirty="0"/>
              <a:t>La verdad es que todo muy bien. 5000 personas y disfruté mucho.</a:t>
            </a:r>
          </a:p>
          <a:p>
            <a:r>
              <a:rPr lang="es-ES" sz="4800" b="1" dirty="0"/>
              <a:t>¿Nervioso?</a:t>
            </a:r>
            <a:endParaRPr lang="es-ES" sz="4800" dirty="0"/>
          </a:p>
          <a:p>
            <a:r>
              <a:rPr lang="es-ES" sz="4800" dirty="0"/>
              <a:t>Hombre, nervioso solo los quince minutos antes de saltar al escenario…</a:t>
            </a:r>
          </a:p>
          <a:p>
            <a:r>
              <a:rPr lang="es-ES" sz="4800" b="1" dirty="0"/>
              <a:t>Pero eso con el puré ese de verduras que te tomas antes de los conciertos…</a:t>
            </a:r>
            <a:endParaRPr lang="es-ES" sz="4800" dirty="0"/>
          </a:p>
          <a:p>
            <a:r>
              <a:rPr lang="es-ES" sz="4800" dirty="0"/>
              <a:t>(Risas) </a:t>
            </a:r>
            <a:r>
              <a:rPr lang="es-ES" sz="4800" dirty="0" err="1"/>
              <a:t>Sí,sí</a:t>
            </a:r>
            <a:r>
              <a:rPr lang="es-ES" sz="4800" dirty="0"/>
              <a:t>. Con el puré de verduras, superado.</a:t>
            </a:r>
          </a:p>
          <a:p>
            <a:r>
              <a:rPr lang="es-ES" sz="4800" b="1" dirty="0"/>
              <a:t>¿Y la gira en general de “Curiosa la cara de tu padre”, cómo la valoras?</a:t>
            </a:r>
            <a:endParaRPr lang="es-ES" sz="4800" dirty="0"/>
          </a:p>
          <a:p>
            <a:r>
              <a:rPr lang="es-ES" sz="4800" dirty="0"/>
              <a:t>La gira muy bien, la verdad que estábamos ahí un poco a la expectativa porque el </a:t>
            </a:r>
            <a:r>
              <a:rPr lang="es-ES" sz="4800" dirty="0" err="1"/>
              <a:t>cd</a:t>
            </a:r>
            <a:r>
              <a:rPr lang="es-ES" sz="4800" dirty="0"/>
              <a:t> es mucho más distintos que los anteriores, era mucho más </a:t>
            </a:r>
            <a:r>
              <a:rPr lang="es-ES" sz="4800" dirty="0" err="1"/>
              <a:t>rockero</a:t>
            </a:r>
            <a:r>
              <a:rPr lang="es-ES" sz="4800" dirty="0"/>
              <a:t>. Estábamos esperando ahí a ver como lo aceptaba la gente. Y de momento muy bien tío, de puta madre.</a:t>
            </a:r>
          </a:p>
          <a:p>
            <a:r>
              <a:rPr lang="es-ES" sz="4800" b="1" dirty="0"/>
              <a:t>Efectivamente, este CD es muy diferente, más </a:t>
            </a:r>
            <a:r>
              <a:rPr lang="es-ES" sz="4800" b="1" dirty="0" err="1"/>
              <a:t>rockero</a:t>
            </a:r>
            <a:r>
              <a:rPr lang="es-ES" sz="4800" b="1" dirty="0"/>
              <a:t>. Pero ¿cómo lo ves tú? ¿Es lo que quieres hacer? </a:t>
            </a:r>
            <a:endParaRPr lang="es-ES" sz="4800" dirty="0"/>
          </a:p>
          <a:p>
            <a:r>
              <a:rPr lang="es-ES" sz="4800" dirty="0"/>
              <a:t>Es que, la verdad, uno no puede decir lo que le va a salir cuando está componiendo. Al principio yo componía mucho con guitarra española. Y me cansé bastante. Empecé a coger la acústica, empecé también a coger la eléctrica y, aunque los temas más o menos sean los mismos o hables un poco de las mismas cosas, el sonido cambia bastante, quieras que no. Creo que hay que hacer las cosas como te salgan. Nosotros lo hicimos así y salió esto. Los discos que vengan dependerán de si cojo la española o sigo en esta línea.</a:t>
            </a:r>
          </a:p>
          <a:p>
            <a:r>
              <a:rPr lang="es-ES" sz="4800" b="1" dirty="0"/>
              <a:t>Hombre, yo creo que deberías seguir con la acústica, con la eléctrica…</a:t>
            </a:r>
            <a:endParaRPr lang="es-ES" sz="4800" dirty="0"/>
          </a:p>
          <a:p>
            <a:r>
              <a:rPr lang="es-ES" sz="4800" dirty="0"/>
              <a:t>Sí, a mí me gusta más. Me gusta más y en el escenario y a la hora de componer las canciones estoy más cómodo tío.</a:t>
            </a:r>
          </a:p>
          <a:p>
            <a:r>
              <a:rPr lang="es-ES" sz="4800" b="1" dirty="0"/>
              <a:t>Tienes en una de las canciones una frase que dice “la fama me ha cosido una careta que solo puedo quitarme en carnavales”, ¿Qué estas reivindicando o echando en cara?</a:t>
            </a:r>
            <a:endParaRPr lang="es-ES" sz="4800" dirty="0"/>
          </a:p>
          <a:p>
            <a:r>
              <a:rPr lang="es-ES" sz="4800" dirty="0"/>
              <a:t>Quiero decir que desde que yo empecé han surgido sobre mí muchísimos rumores, muchísimas historias, unas ciertas y otras son mentira…</a:t>
            </a:r>
          </a:p>
          <a:p>
            <a:pPr algn="ctr">
              <a:buNone/>
            </a:pPr>
            <a:r>
              <a:rPr lang="es-ES" sz="4800" dirty="0"/>
              <a:t>… / …</a:t>
            </a:r>
          </a:p>
          <a:p>
            <a:pPr>
              <a:buNone/>
            </a:pPr>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t0.gstatic.com/images?q=tbn:ANd9GcSn4LfJnKyUe-zrwP-OxukSBN9SSp3ojFAfhGRgwB0S_tu47MeP"/>
          <p:cNvPicPr>
            <a:picLocks noChangeAspect="1" noChangeArrowheads="1"/>
          </p:cNvPicPr>
          <p:nvPr/>
        </p:nvPicPr>
        <p:blipFill>
          <a:blip r:embed="rId2" cstate="print"/>
          <a:srcRect/>
          <a:stretch>
            <a:fillRect/>
          </a:stretch>
        </p:blipFill>
        <p:spPr bwMode="auto">
          <a:xfrm>
            <a:off x="395536" y="3789040"/>
            <a:ext cx="6197845" cy="2705844"/>
          </a:xfrm>
          <a:prstGeom prst="rect">
            <a:avLst/>
          </a:prstGeom>
          <a:noFill/>
        </p:spPr>
      </p:pic>
      <p:pic>
        <p:nvPicPr>
          <p:cNvPr id="37892" name="Picture 4" descr="http://mangasverdes.es/files/2008/02/debate1.jpg"/>
          <p:cNvPicPr>
            <a:picLocks noChangeAspect="1" noChangeArrowheads="1"/>
          </p:cNvPicPr>
          <p:nvPr/>
        </p:nvPicPr>
        <p:blipFill>
          <a:blip r:embed="rId3" cstate="print"/>
          <a:srcRect/>
          <a:stretch>
            <a:fillRect/>
          </a:stretch>
        </p:blipFill>
        <p:spPr bwMode="auto">
          <a:xfrm>
            <a:off x="251520" y="548680"/>
            <a:ext cx="5472608" cy="2736305"/>
          </a:xfrm>
          <a:prstGeom prst="rect">
            <a:avLst/>
          </a:prstGeom>
          <a:noFill/>
        </p:spPr>
      </p:pic>
      <p:pic>
        <p:nvPicPr>
          <p:cNvPr id="37894" name="Picture 6" descr="http://imagenes.hola.com/noticias-de-actualidad/2011/03/09/patruiciarato-hola.jpg"/>
          <p:cNvPicPr>
            <a:picLocks noChangeAspect="1" noChangeArrowheads="1"/>
          </p:cNvPicPr>
          <p:nvPr/>
        </p:nvPicPr>
        <p:blipFill>
          <a:blip r:embed="rId4" cstate="print"/>
          <a:srcRect/>
          <a:stretch>
            <a:fillRect/>
          </a:stretch>
        </p:blipFill>
        <p:spPr bwMode="auto">
          <a:xfrm>
            <a:off x="5580112" y="836712"/>
            <a:ext cx="3888456" cy="3341762"/>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a:t>Teatro</a:t>
            </a:r>
          </a:p>
        </p:txBody>
      </p:sp>
      <p:sp>
        <p:nvSpPr>
          <p:cNvPr id="3" name="2 Rectángulo"/>
          <p:cNvSpPr/>
          <p:nvPr/>
        </p:nvSpPr>
        <p:spPr>
          <a:xfrm>
            <a:off x="2051720" y="1844824"/>
            <a:ext cx="5040560" cy="4247317"/>
          </a:xfrm>
          <a:prstGeom prst="rect">
            <a:avLst/>
          </a:prstGeom>
        </p:spPr>
        <p:txBody>
          <a:bodyPr wrap="square">
            <a:spAutoFit/>
          </a:bodyPr>
          <a:lstStyle/>
          <a:p>
            <a:r>
              <a:rPr lang="es-ES" b="1" dirty="0"/>
              <a:t>Doña Paula.-</a:t>
            </a:r>
            <a:r>
              <a:rPr lang="es-ES" dirty="0"/>
              <a:t>Siempre hemos odiado nuestra época y hemos admirado esta generación nueva, fuerte, sana, valiente y llena de bondad...</a:t>
            </a:r>
          </a:p>
          <a:p>
            <a:r>
              <a:rPr lang="es-ES" b="1" dirty="0"/>
              <a:t>Doña Matilde.-¡</a:t>
            </a:r>
            <a:r>
              <a:rPr lang="es-ES" dirty="0"/>
              <a:t>Qué hombres los de antes, que se morían en seguida!</a:t>
            </a:r>
          </a:p>
          <a:p>
            <a:r>
              <a:rPr lang="es-ES" b="1" dirty="0"/>
              <a:t>Doña Paula.-</a:t>
            </a:r>
            <a:r>
              <a:rPr lang="es-ES" dirty="0"/>
              <a:t>A mí, el mío me duró solamente un día y medio. Nos casamos por la mañana, pasamos juntos la noche de bodas y a la mañana siguiente se murió.</a:t>
            </a:r>
          </a:p>
          <a:p>
            <a:r>
              <a:rPr lang="es-ES" b="1" dirty="0"/>
              <a:t>Doña Matilde.-</a:t>
            </a:r>
            <a:r>
              <a:rPr lang="es-ES" dirty="0"/>
              <a:t>Y es que se ponían viejos en seguida. Yo tuve la suerte de que el mío me durase un mes y cinco días, a base de fomentos. Pero ya te acordarás, Paula. Tenía veintidós años y llevaba una barba larga, ya un poco canosa... Y tosía como un condenado. </a:t>
            </a:r>
          </a:p>
          <a:p>
            <a:endParaRPr lang="es-ES" i="1" dirty="0"/>
          </a:p>
          <a:p>
            <a:r>
              <a:rPr lang="es-ES" i="1" dirty="0"/>
              <a:t>Maribel y la extraña familia</a:t>
            </a:r>
            <a:r>
              <a:rPr lang="es-ES" dirty="0"/>
              <a:t>, Miguel </a:t>
            </a:r>
            <a:r>
              <a:rPr lang="es-ES" dirty="0" err="1"/>
              <a:t>Mihura</a:t>
            </a:r>
            <a:r>
              <a:rPr lang="es-ES" dirty="0"/>
              <a:t> (Pág. 67).</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98904" y="620688"/>
            <a:ext cx="7772400" cy="1290067"/>
          </a:xfrm>
        </p:spPr>
        <p:txBody>
          <a:bodyPr>
            <a:normAutofit fontScale="90000"/>
          </a:bodyPr>
          <a:lstStyle/>
          <a:p>
            <a:pPr algn="ctr"/>
            <a:br>
              <a:rPr lang="es-ES" dirty="0"/>
            </a:br>
            <a:r>
              <a:rPr lang="es-ES" dirty="0"/>
              <a:t>Argumentación:</a:t>
            </a:r>
            <a:br>
              <a:rPr lang="es-ES" dirty="0"/>
            </a:br>
            <a:r>
              <a:rPr lang="es-ES" sz="2000" dirty="0">
                <a:solidFill>
                  <a:schemeClr val="tx1"/>
                </a:solidFill>
              </a:rPr>
              <a:t>En el texto argumentativo el emisor tiene dos propósitos: tomar posición sobre un tema dado (defender una idea aportando razones) y a la vez, </a:t>
            </a:r>
            <a:br>
              <a:rPr lang="es-ES" sz="2000" dirty="0">
                <a:solidFill>
                  <a:schemeClr val="tx1"/>
                </a:solidFill>
              </a:rPr>
            </a:br>
            <a:r>
              <a:rPr lang="es-ES" sz="2000" dirty="0">
                <a:solidFill>
                  <a:schemeClr val="tx1"/>
                </a:solidFill>
              </a:rPr>
              <a:t>influir sobre sus interlocutores respecto de ese tema.</a:t>
            </a:r>
            <a:endParaRPr lang="es-ES" dirty="0"/>
          </a:p>
        </p:txBody>
      </p:sp>
      <p:sp>
        <p:nvSpPr>
          <p:cNvPr id="3" name="2 Marcador de texto"/>
          <p:cNvSpPr>
            <a:spLocks noGrp="1"/>
          </p:cNvSpPr>
          <p:nvPr>
            <p:ph type="body" idx="1"/>
          </p:nvPr>
        </p:nvSpPr>
        <p:spPr>
          <a:xfrm>
            <a:off x="611561" y="2636912"/>
            <a:ext cx="8352928" cy="4049414"/>
          </a:xfrm>
        </p:spPr>
        <p:txBody>
          <a:bodyPr>
            <a:normAutofit fontScale="70000" lnSpcReduction="20000"/>
          </a:bodyPr>
          <a:lstStyle/>
          <a:p>
            <a:r>
              <a:rPr lang="es-ES" b="1" dirty="0">
                <a:solidFill>
                  <a:schemeClr val="tx1"/>
                </a:solidFill>
              </a:rPr>
              <a:t>ELEMENTOS DE LA ARGUMENTACIÓN:</a:t>
            </a:r>
          </a:p>
          <a:p>
            <a:r>
              <a:rPr lang="es-ES" dirty="0">
                <a:solidFill>
                  <a:schemeClr val="tx1"/>
                </a:solidFill>
              </a:rPr>
              <a:t>	</a:t>
            </a:r>
            <a:r>
              <a:rPr lang="es-ES" b="1" dirty="0">
                <a:solidFill>
                  <a:schemeClr val="tx2"/>
                </a:solidFill>
              </a:rPr>
              <a:t>TEMA</a:t>
            </a:r>
            <a:r>
              <a:rPr lang="es-ES" dirty="0">
                <a:solidFill>
                  <a:schemeClr val="tx1"/>
                </a:solidFill>
              </a:rPr>
              <a:t> sobre el que se argumenta, </a:t>
            </a:r>
            <a:r>
              <a:rPr lang="es-ES" b="1" dirty="0">
                <a:solidFill>
                  <a:schemeClr val="tx2"/>
                </a:solidFill>
              </a:rPr>
              <a:t>TESIS</a:t>
            </a:r>
            <a:r>
              <a:rPr lang="es-ES" dirty="0">
                <a:solidFill>
                  <a:schemeClr val="tx1"/>
                </a:solidFill>
              </a:rPr>
              <a:t> u opinión sobre el tema y </a:t>
            </a:r>
          </a:p>
          <a:p>
            <a:r>
              <a:rPr lang="es-ES" dirty="0">
                <a:solidFill>
                  <a:schemeClr val="tx1"/>
                </a:solidFill>
              </a:rPr>
              <a:t>	</a:t>
            </a:r>
            <a:r>
              <a:rPr lang="es-ES" b="1" dirty="0">
                <a:solidFill>
                  <a:schemeClr val="tx2"/>
                </a:solidFill>
              </a:rPr>
              <a:t>ARGUMENTOS</a:t>
            </a:r>
            <a:r>
              <a:rPr lang="es-ES" dirty="0">
                <a:solidFill>
                  <a:schemeClr val="tx1"/>
                </a:solidFill>
              </a:rPr>
              <a:t> o razones (racionales u objetivos y afectivos o persuasivos)</a:t>
            </a:r>
          </a:p>
          <a:p>
            <a:r>
              <a:rPr lang="es-ES" b="1" dirty="0">
                <a:solidFill>
                  <a:schemeClr val="tx1"/>
                </a:solidFill>
              </a:rPr>
              <a:t>ESTRUCTURA (Partes en las que se divide):</a:t>
            </a:r>
          </a:p>
          <a:p>
            <a:r>
              <a:rPr lang="es-ES" dirty="0">
                <a:solidFill>
                  <a:schemeClr val="tx1"/>
                </a:solidFill>
              </a:rPr>
              <a:t>	1.- </a:t>
            </a:r>
            <a:r>
              <a:rPr lang="es-ES" b="1" dirty="0">
                <a:solidFill>
                  <a:schemeClr val="tx2"/>
                </a:solidFill>
              </a:rPr>
              <a:t>Introducción:</a:t>
            </a:r>
            <a:r>
              <a:rPr lang="es-ES" dirty="0">
                <a:solidFill>
                  <a:schemeClr val="tx1"/>
                </a:solidFill>
              </a:rPr>
              <a:t> hipótesis sobre un tema. (Planteamiento de un tema)</a:t>
            </a:r>
          </a:p>
          <a:p>
            <a:r>
              <a:rPr lang="es-ES" dirty="0">
                <a:solidFill>
                  <a:schemeClr val="tx1"/>
                </a:solidFill>
              </a:rPr>
              <a:t>	2.- </a:t>
            </a:r>
            <a:r>
              <a:rPr lang="es-ES" b="1" dirty="0">
                <a:solidFill>
                  <a:schemeClr val="tx2"/>
                </a:solidFill>
              </a:rPr>
              <a:t>Argumentación:</a:t>
            </a:r>
            <a:r>
              <a:rPr lang="es-ES" dirty="0">
                <a:solidFill>
                  <a:schemeClr val="tx1"/>
                </a:solidFill>
              </a:rPr>
              <a:t> Se exponen las razones o </a:t>
            </a:r>
            <a:r>
              <a:rPr lang="es-ES" b="1" dirty="0">
                <a:solidFill>
                  <a:schemeClr val="tx1"/>
                </a:solidFill>
              </a:rPr>
              <a:t>argumentos.</a:t>
            </a:r>
            <a:endParaRPr lang="es-ES" dirty="0">
              <a:solidFill>
                <a:schemeClr val="tx1"/>
              </a:solidFill>
            </a:endParaRPr>
          </a:p>
          <a:p>
            <a:r>
              <a:rPr lang="es-ES" dirty="0">
                <a:solidFill>
                  <a:schemeClr val="tx1"/>
                </a:solidFill>
              </a:rPr>
              <a:t>	3.-</a:t>
            </a:r>
            <a:r>
              <a:rPr lang="es-ES" b="1" dirty="0">
                <a:solidFill>
                  <a:schemeClr val="tx2"/>
                </a:solidFill>
              </a:rPr>
              <a:t>Conclusión:</a:t>
            </a:r>
            <a:r>
              <a:rPr lang="es-ES" dirty="0">
                <a:solidFill>
                  <a:schemeClr val="tx1"/>
                </a:solidFill>
              </a:rPr>
              <a:t> Se plantea la </a:t>
            </a:r>
            <a:r>
              <a:rPr lang="es-ES" b="1" dirty="0">
                <a:solidFill>
                  <a:schemeClr val="tx1"/>
                </a:solidFill>
              </a:rPr>
              <a:t>tesis </a:t>
            </a:r>
            <a:r>
              <a:rPr lang="es-ES" dirty="0">
                <a:solidFill>
                  <a:schemeClr val="tx1"/>
                </a:solidFill>
              </a:rPr>
              <a:t>u opinión adoptada sobre el tema.</a:t>
            </a:r>
          </a:p>
          <a:p>
            <a:r>
              <a:rPr lang="es-ES" b="1" dirty="0">
                <a:solidFill>
                  <a:schemeClr val="tx1"/>
                </a:solidFill>
              </a:rPr>
              <a:t>LENGUAJE: </a:t>
            </a:r>
          </a:p>
          <a:p>
            <a:r>
              <a:rPr lang="es-ES" dirty="0">
                <a:solidFill>
                  <a:schemeClr val="tx1"/>
                </a:solidFill>
              </a:rPr>
              <a:t>	Léxico valorativo (1ª </a:t>
            </a:r>
            <a:r>
              <a:rPr lang="es-ES" dirty="0" err="1">
                <a:solidFill>
                  <a:schemeClr val="tx1"/>
                </a:solidFill>
              </a:rPr>
              <a:t>pers</a:t>
            </a:r>
            <a:r>
              <a:rPr lang="es-ES" dirty="0">
                <a:solidFill>
                  <a:schemeClr val="tx1"/>
                </a:solidFill>
              </a:rPr>
              <a:t>), apelación al receptor para convencer (2ª </a:t>
            </a:r>
            <a:r>
              <a:rPr lang="es-ES" dirty="0" err="1">
                <a:solidFill>
                  <a:schemeClr val="tx1"/>
                </a:solidFill>
              </a:rPr>
              <a:t>pers</a:t>
            </a:r>
            <a:r>
              <a:rPr lang="es-ES" dirty="0">
                <a:solidFill>
                  <a:schemeClr val="tx1"/>
                </a:solidFill>
              </a:rPr>
              <a:t>),</a:t>
            </a:r>
          </a:p>
          <a:p>
            <a:r>
              <a:rPr lang="es-ES" dirty="0">
                <a:solidFill>
                  <a:schemeClr val="tx1"/>
                </a:solidFill>
              </a:rPr>
              <a:t>	Empleo de citas, ejemplos y comparaciones.</a:t>
            </a:r>
          </a:p>
          <a:p>
            <a:r>
              <a:rPr lang="es-ES" dirty="0">
                <a:solidFill>
                  <a:schemeClr val="tx1"/>
                </a:solidFill>
              </a:rPr>
              <a:t>	Uso de conectores y enlaces. </a:t>
            </a:r>
          </a:p>
          <a:p>
            <a:r>
              <a:rPr lang="es-ES" b="1" dirty="0">
                <a:solidFill>
                  <a:schemeClr val="tx1"/>
                </a:solidFill>
              </a:rPr>
              <a:t>TIPOS</a:t>
            </a:r>
            <a:r>
              <a:rPr lang="es-ES" dirty="0">
                <a:solidFill>
                  <a:schemeClr val="tx1"/>
                </a:solidFill>
              </a:rPr>
              <a:t>:</a:t>
            </a:r>
          </a:p>
          <a:p>
            <a:r>
              <a:rPr lang="es-ES" b="1" dirty="0">
                <a:solidFill>
                  <a:schemeClr val="tx2"/>
                </a:solidFill>
              </a:rPr>
              <a:t>Administrativos </a:t>
            </a:r>
            <a:r>
              <a:rPr lang="es-ES" dirty="0">
                <a:solidFill>
                  <a:schemeClr val="tx1"/>
                </a:solidFill>
              </a:rPr>
              <a:t>(solicitud, reclamación…)</a:t>
            </a:r>
            <a:r>
              <a:rPr lang="es-ES" b="1" dirty="0">
                <a:solidFill>
                  <a:schemeClr val="tx2"/>
                </a:solidFill>
              </a:rPr>
              <a:t> </a:t>
            </a:r>
            <a:r>
              <a:rPr lang="es-ES" dirty="0">
                <a:solidFill>
                  <a:schemeClr val="tx1"/>
                </a:solidFill>
              </a:rPr>
              <a:t>, </a:t>
            </a:r>
            <a:r>
              <a:rPr lang="es-ES" b="1" dirty="0">
                <a:solidFill>
                  <a:schemeClr val="tx2"/>
                </a:solidFill>
              </a:rPr>
              <a:t>periodísticos</a:t>
            </a:r>
            <a:r>
              <a:rPr lang="es-ES" dirty="0">
                <a:solidFill>
                  <a:schemeClr val="tx1"/>
                </a:solidFill>
              </a:rPr>
              <a:t> (artículo de opinión y carta al director) </a:t>
            </a:r>
          </a:p>
          <a:p>
            <a:r>
              <a:rPr lang="es-ES" dirty="0">
                <a:solidFill>
                  <a:schemeClr val="tx1"/>
                </a:solidFill>
              </a:rPr>
              <a:t>y </a:t>
            </a:r>
            <a:r>
              <a:rPr lang="es-ES" b="1" dirty="0">
                <a:solidFill>
                  <a:schemeClr val="tx2"/>
                </a:solidFill>
              </a:rPr>
              <a:t>humanísticos</a:t>
            </a:r>
            <a:r>
              <a:rPr lang="es-ES" dirty="0">
                <a:solidFill>
                  <a:schemeClr val="tx1"/>
                </a:solidFill>
              </a:rPr>
              <a:t> (ensayo</a:t>
            </a:r>
            <a:r>
              <a:rPr lang="es-ES">
                <a:solidFill>
                  <a:schemeClr val="tx1"/>
                </a:solidFill>
              </a:rPr>
              <a:t>, discurso </a:t>
            </a:r>
            <a:r>
              <a:rPr lang="es-ES" dirty="0">
                <a:solidFill>
                  <a:schemeClr val="tx1"/>
                </a:solidFill>
              </a:rPr>
              <a:t>y texto publicitario)</a:t>
            </a:r>
          </a:p>
          <a:p>
            <a:endParaRPr lang="es-ES" dirty="0">
              <a:solidFill>
                <a:schemeClr val="tx1"/>
              </a:solidFill>
            </a:endParaRPr>
          </a:p>
          <a:p>
            <a:pPr algn="ctr"/>
            <a:endParaRPr lang="es-ES" dirty="0">
              <a:solidFill>
                <a:schemeClr val="tx1"/>
              </a:solidFill>
            </a:endParaRPr>
          </a:p>
          <a:p>
            <a:endParaRPr lang="es-ES" dirty="0">
              <a:solidFill>
                <a:schemeClr val="tx1"/>
              </a:solidFill>
            </a:endParaRPr>
          </a:p>
          <a:p>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476672"/>
            <a:ext cx="7772400" cy="724942"/>
          </a:xfrm>
        </p:spPr>
        <p:txBody>
          <a:bodyPr>
            <a:normAutofit fontScale="90000"/>
          </a:bodyPr>
          <a:lstStyle/>
          <a:p>
            <a:pPr algn="ctr"/>
            <a:r>
              <a:rPr lang="es-ES" dirty="0"/>
              <a:t>Artículo de opinión</a:t>
            </a:r>
          </a:p>
        </p:txBody>
      </p:sp>
      <p:sp>
        <p:nvSpPr>
          <p:cNvPr id="3" name="2 Marcador de contenido"/>
          <p:cNvSpPr>
            <a:spLocks noGrp="1"/>
          </p:cNvSpPr>
          <p:nvPr>
            <p:ph sz="quarter" idx="1"/>
          </p:nvPr>
        </p:nvSpPr>
        <p:spPr/>
        <p:txBody>
          <a:bodyPr>
            <a:normAutofit fontScale="62500" lnSpcReduction="20000"/>
          </a:bodyPr>
          <a:lstStyle/>
          <a:p>
            <a:pPr>
              <a:buNone/>
            </a:pPr>
            <a:r>
              <a:rPr lang="es-ES" dirty="0"/>
              <a:t>	Sé bien que los grandes logros exigen grandes sacrificios. Y que la paz perdurable es aquella que se asienta en la generosidad. He tenido la suerte de vivir un momento de grandeza de este país, cuando, en la Transición, los españoles decidimos que ya estábamos hartos de ser diferentes, atrasados y cainitas, y nos pusimos de acuerdo para entrar juntos en el futuro.</a:t>
            </a:r>
          </a:p>
          <a:p>
            <a:pPr>
              <a:buNone/>
            </a:pPr>
            <a:r>
              <a:rPr lang="es-ES" dirty="0"/>
              <a:t>	Sé, por consiguiente, que, si de verdad hemos llegado al fin de ETA, habrá que esforzarse para estar a la altura de ese reto. Y amnistiar asesinos, por mucho que duela. Más aún: aunque, desde luego, creo necesario que los sicarios pidan perdón de manera pública, admito que no haya que perseguir su humillación; no se hará cabalgata de triunfo, no se les exhibirá atados al carro de los vencedores, como los antiguos romanos. Vivamos, convivamos y olvidemos por el futuro de nuestros hijos.</a:t>
            </a:r>
          </a:p>
          <a:p>
            <a:pPr>
              <a:buNone/>
            </a:pPr>
            <a:r>
              <a:rPr lang="es-ES" dirty="0"/>
              <a:t>	Ahora bien, olvidar a los asesinos no quiere decir olvidar los asesinatos. Debe ser evidente que ha ganado el Estado de derecho y que los ciudadanos están protegidos frente a los energúmenos, dos puntos que, la verdad, yo no tengo claros. Una cosa es ser generosos y otra cosa rendir el poder a los canallas: que los asesinos se pavoneen delante de las viudas de sus víctimas y que se consolide la ley de los bárbaros. Los </a:t>
            </a:r>
            <a:r>
              <a:rPr lang="es-ES" dirty="0" err="1"/>
              <a:t>tartazos</a:t>
            </a:r>
            <a:r>
              <a:rPr lang="es-ES" dirty="0"/>
              <a:t> que los </a:t>
            </a:r>
            <a:r>
              <a:rPr lang="es-ES" i="1" dirty="0"/>
              <a:t>abertzales</a:t>
            </a:r>
            <a:r>
              <a:rPr lang="es-ES" dirty="0"/>
              <a:t> han lanzado a Yolanda Barcina, la presidenta de Navarra, son un perfecto ejemplo de esa zafia bravuconería de matones. Pero lo peor no son los </a:t>
            </a:r>
            <a:r>
              <a:rPr lang="es-ES" dirty="0" err="1"/>
              <a:t>tartazos</a:t>
            </a:r>
            <a:r>
              <a:rPr lang="es-ES" dirty="0"/>
              <a:t> en sí, porque en todos los ámbitos sociales existen brutos, sino que </a:t>
            </a:r>
            <a:r>
              <a:rPr lang="es-ES" dirty="0" err="1"/>
              <a:t>Bildu</a:t>
            </a:r>
            <a:r>
              <a:rPr lang="es-ES" dirty="0"/>
              <a:t> no haya condenado el ataque. La misma </a:t>
            </a:r>
            <a:r>
              <a:rPr lang="es-ES" dirty="0" err="1"/>
              <a:t>Bildu</a:t>
            </a:r>
            <a:r>
              <a:rPr lang="es-ES" dirty="0"/>
              <a:t> que gobierna sobre miles de personas. ¿Generosidad y grandeza? Sí, pero de todos. Que empiecen por renegar de verdad de toda violencia. Mientras en el País Vasco sigan teniendo miedo los de siempre, el famoso proceso de paz será mentira.</a:t>
            </a:r>
          </a:p>
          <a:p>
            <a:pPr algn="r">
              <a:buNone/>
            </a:pPr>
            <a:r>
              <a:rPr lang="es-ES" b="1" dirty="0"/>
              <a:t>Miedo, </a:t>
            </a:r>
            <a:r>
              <a:rPr lang="es-ES" dirty="0"/>
              <a:t>de</a:t>
            </a:r>
            <a:r>
              <a:rPr lang="es-ES" b="1" dirty="0"/>
              <a:t> </a:t>
            </a:r>
            <a:r>
              <a:rPr lang="es-ES" dirty="0"/>
              <a:t>ROSA MONTERO 01/11/2011 </a:t>
            </a:r>
          </a:p>
          <a:p>
            <a:pPr>
              <a:buNone/>
            </a:pPr>
            <a:endParaRPr lang="es-ES" dirty="0"/>
          </a:p>
          <a:p>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2564904"/>
            <a:ext cx="8640960" cy="1477328"/>
          </a:xfrm>
          <a:prstGeom prst="rect">
            <a:avLst/>
          </a:prstGeom>
        </p:spPr>
        <p:txBody>
          <a:bodyPr wrap="square">
            <a:spAutoFit/>
          </a:bodyPr>
          <a:lstStyle/>
          <a:p>
            <a:endParaRPr lang="es-ES" dirty="0"/>
          </a:p>
          <a:p>
            <a:endParaRPr lang="es-ES" dirty="0"/>
          </a:p>
          <a:p>
            <a:endParaRPr lang="es-ES" dirty="0"/>
          </a:p>
          <a:p>
            <a:endParaRPr lang="es-ES" dirty="0"/>
          </a:p>
          <a:p>
            <a:endParaRPr lang="es-ES" dirty="0"/>
          </a:p>
        </p:txBody>
      </p:sp>
      <p:sp>
        <p:nvSpPr>
          <p:cNvPr id="7" name="6 Título"/>
          <p:cNvSpPr>
            <a:spLocks noGrp="1"/>
          </p:cNvSpPr>
          <p:nvPr>
            <p:ph type="title"/>
          </p:nvPr>
        </p:nvSpPr>
        <p:spPr/>
        <p:txBody>
          <a:bodyPr/>
          <a:lstStyle/>
          <a:p>
            <a:pPr algn="ctr"/>
            <a:r>
              <a:rPr lang="es-ES" dirty="0"/>
              <a:t>Discurso</a:t>
            </a:r>
          </a:p>
        </p:txBody>
      </p:sp>
      <p:sp>
        <p:nvSpPr>
          <p:cNvPr id="9" name="8 Marcador de contenido"/>
          <p:cNvSpPr>
            <a:spLocks noGrp="1"/>
          </p:cNvSpPr>
          <p:nvPr>
            <p:ph sz="quarter" idx="1"/>
          </p:nvPr>
        </p:nvSpPr>
        <p:spPr>
          <a:xfrm>
            <a:off x="914400" y="1447800"/>
            <a:ext cx="7772400" cy="4933528"/>
          </a:xfrm>
        </p:spPr>
        <p:txBody>
          <a:bodyPr>
            <a:normAutofit fontScale="25000" lnSpcReduction="20000"/>
          </a:bodyPr>
          <a:lstStyle/>
          <a:p>
            <a:pPr algn="r"/>
            <a:endParaRPr lang="es-ES" sz="5600" dirty="0"/>
          </a:p>
          <a:p>
            <a:pPr algn="r">
              <a:buNone/>
            </a:pPr>
            <a:r>
              <a:rPr lang="es-ES" sz="5600" dirty="0"/>
              <a:t>Santiago de Chile</a:t>
            </a:r>
            <a:br>
              <a:rPr lang="es-ES" sz="5600" dirty="0"/>
            </a:br>
            <a:r>
              <a:rPr lang="es-ES" sz="5600" dirty="0"/>
              <a:t>11 de septiembre de 1973</a:t>
            </a:r>
          </a:p>
          <a:p>
            <a:pPr>
              <a:buNone/>
            </a:pPr>
            <a:r>
              <a:rPr lang="es-ES" sz="5600" dirty="0"/>
              <a:t>7:55 A.M. Radio Corporación</a:t>
            </a:r>
          </a:p>
          <a:p>
            <a:pPr>
              <a:buNone/>
            </a:pPr>
            <a:endParaRPr lang="es-ES" sz="5600" dirty="0"/>
          </a:p>
          <a:p>
            <a:pPr>
              <a:buNone/>
            </a:pPr>
            <a:r>
              <a:rPr lang="es-ES" sz="5600" dirty="0"/>
              <a:t>   	Habla el presidente de la República desde el Palacio de La Moneda. Informaciones confirmadas señalan que un sector de la marinería habría aislado Valparaíso y que la ciudad estaría ocupada, lo que significa un levantamiento contra el Gobierno, del Gobierno legítimamente constituido, del Gobierno que está amparado por la ley y la voluntad del ciudadano. </a:t>
            </a:r>
          </a:p>
          <a:p>
            <a:pPr>
              <a:buNone/>
            </a:pPr>
            <a:r>
              <a:rPr lang="es-ES" sz="5600" dirty="0"/>
              <a:t>	En estas circunstancias, llamo a todos los trabajadores. Que ocupen sus puestos de trabajo, que concurran a sus fábricas, que mantengan la calma y serenidad. Hasta este momento en Santiago no se ha producido ningún movimiento extraordinario de tropas y, según me ha informado el jefe de la Guarnición, Santiago estaría acuartelado y normal. </a:t>
            </a:r>
          </a:p>
          <a:p>
            <a:pPr algn="ctr">
              <a:buNone/>
            </a:pPr>
            <a:r>
              <a:rPr lang="es-ES" sz="5600" dirty="0"/>
              <a:t>	En todo caso yo estoy aquí, en el Palacio de Gobierno, y me quedaré aquí defendiendo al Gobierno que represento por voluntad del pueblo. Lo que deseo, esencialmente, es que los trabajadores estén atentos, vigilantes y que eviten provocaciones. Como primera etapa tenemos que ver la respuesta, que espero sea positiva, de los soldados de la Patria, que han jurado defender el régimen establecido que es la expresión de la voluntad ciudadana, y que cumplirán con la doctrina que prestigió a Chile y le prestigia el profesionalismo de las Fuerzas Armadas. En estas circunstancias, tengo la certeza de que los soldados sabrán cumplir con su obligación. De todas maneras, el pueblo y los trabajadores, fundamentalmente, deben estar movilizados activamente, pero en sus sitios de trabajo, escuchando el llamado que pueda hacerle y las instrucciones que les dé el compañero presidente de la República. </a:t>
            </a:r>
          </a:p>
          <a:p>
            <a:pPr algn="ctr">
              <a:buNone/>
            </a:pPr>
            <a:r>
              <a:rPr lang="es-ES" sz="5600" b="1" dirty="0"/>
              <a:t>… /…</a:t>
            </a:r>
          </a:p>
          <a:p>
            <a:pPr algn="r">
              <a:buNone/>
            </a:pPr>
            <a:endParaRPr lang="es-ES" sz="5600" b="1" dirty="0"/>
          </a:p>
          <a:p>
            <a:pPr algn="r">
              <a:buNone/>
            </a:pPr>
            <a:r>
              <a:rPr lang="es-ES" sz="5600" b="1" dirty="0"/>
              <a:t>Salvador Allende</a:t>
            </a:r>
          </a:p>
          <a:p>
            <a:pPr>
              <a:buNone/>
            </a:pPr>
            <a:endParaRPr lang="es-ES" sz="5600" dirty="0"/>
          </a:p>
          <a:p>
            <a:pPr>
              <a:buNone/>
            </a:pPr>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3.bp.blogspot.com/-gC4YWGJ9ZI0/Tg-tmHO5DAI/AAAAAAAAACU/1tVxmC6k_zI/s1600/discurso.gif"/>
          <p:cNvPicPr>
            <a:picLocks noChangeAspect="1" noChangeArrowheads="1"/>
          </p:cNvPicPr>
          <p:nvPr/>
        </p:nvPicPr>
        <p:blipFill>
          <a:blip r:embed="rId2" cstate="print"/>
          <a:srcRect/>
          <a:stretch>
            <a:fillRect/>
          </a:stretch>
        </p:blipFill>
        <p:spPr bwMode="auto">
          <a:xfrm>
            <a:off x="1547664" y="734455"/>
            <a:ext cx="5976664" cy="5069639"/>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09730" y="329893"/>
            <a:ext cx="7772400" cy="1656184"/>
          </a:xfrm>
        </p:spPr>
        <p:txBody>
          <a:bodyPr>
            <a:normAutofit fontScale="90000"/>
          </a:bodyPr>
          <a:lstStyle/>
          <a:p>
            <a:pPr algn="ctr"/>
            <a:br>
              <a:rPr lang="es-ES" dirty="0"/>
            </a:br>
            <a:br>
              <a:rPr lang="es-ES" dirty="0"/>
            </a:br>
            <a:r>
              <a:rPr lang="es-ES" dirty="0"/>
              <a:t>Exposición:</a:t>
            </a:r>
            <a:br>
              <a:rPr lang="es-ES" dirty="0"/>
            </a:br>
            <a:r>
              <a:rPr lang="es-ES" sz="2000" dirty="0">
                <a:solidFill>
                  <a:schemeClr val="tx1"/>
                </a:solidFill>
              </a:rPr>
              <a:t>El </a:t>
            </a:r>
            <a:r>
              <a:rPr lang="es-ES" sz="2000" b="1" dirty="0">
                <a:solidFill>
                  <a:schemeClr val="tx1"/>
                </a:solidFill>
              </a:rPr>
              <a:t>texto expositivo</a:t>
            </a:r>
            <a:r>
              <a:rPr lang="es-ES" sz="2000" dirty="0">
                <a:solidFill>
                  <a:schemeClr val="tx1"/>
                </a:solidFill>
              </a:rPr>
              <a:t> tiene como objetivo </a:t>
            </a:r>
            <a:r>
              <a:rPr lang="es-ES" sz="2000" b="1" dirty="0">
                <a:solidFill>
                  <a:schemeClr val="tx1"/>
                </a:solidFill>
              </a:rPr>
              <a:t>informar y difundir conocimientos (=enseñar =finalidad pedagógica)</a:t>
            </a:r>
            <a:r>
              <a:rPr lang="es-ES" sz="2000" dirty="0">
                <a:solidFill>
                  <a:schemeClr val="tx1"/>
                </a:solidFill>
              </a:rPr>
              <a:t> sobre un tema. La intención informativa hace que en los textos predomine la </a:t>
            </a:r>
            <a:r>
              <a:rPr lang="es-ES" sz="2000" b="1" dirty="0">
                <a:solidFill>
                  <a:schemeClr val="tx1"/>
                </a:solidFill>
              </a:rPr>
              <a:t>función referencial</a:t>
            </a:r>
            <a:r>
              <a:rPr lang="es-ES" sz="2000" dirty="0">
                <a:solidFill>
                  <a:schemeClr val="tx1"/>
                </a:solidFill>
              </a:rPr>
              <a:t>.</a:t>
            </a:r>
            <a:endParaRPr lang="es-ES" dirty="0"/>
          </a:p>
        </p:txBody>
      </p:sp>
      <p:sp>
        <p:nvSpPr>
          <p:cNvPr id="3" name="2 Marcador de texto"/>
          <p:cNvSpPr>
            <a:spLocks noGrp="1"/>
          </p:cNvSpPr>
          <p:nvPr>
            <p:ph type="body" idx="1"/>
          </p:nvPr>
        </p:nvSpPr>
        <p:spPr>
          <a:xfrm>
            <a:off x="683568" y="2564904"/>
            <a:ext cx="7992888" cy="4104456"/>
          </a:xfrm>
        </p:spPr>
        <p:txBody>
          <a:bodyPr>
            <a:normAutofit fontScale="70000" lnSpcReduction="20000"/>
          </a:bodyPr>
          <a:lstStyle/>
          <a:p>
            <a:r>
              <a:rPr lang="es-ES" b="1" dirty="0">
                <a:solidFill>
                  <a:schemeClr val="tx1"/>
                </a:solidFill>
              </a:rPr>
              <a:t>CARACTERÍSTICAS:</a:t>
            </a:r>
          </a:p>
          <a:p>
            <a:r>
              <a:rPr lang="es-ES" dirty="0">
                <a:solidFill>
                  <a:schemeClr val="tx1"/>
                </a:solidFill>
              </a:rPr>
              <a:t>	Claridad, objetividad y orden.</a:t>
            </a:r>
          </a:p>
          <a:p>
            <a:r>
              <a:rPr lang="es-ES" b="1" dirty="0">
                <a:solidFill>
                  <a:schemeClr val="tx1"/>
                </a:solidFill>
              </a:rPr>
              <a:t>ESTRUCTURA (Partes en las que se divide):</a:t>
            </a:r>
          </a:p>
          <a:p>
            <a:r>
              <a:rPr lang="es-ES" dirty="0">
                <a:solidFill>
                  <a:schemeClr val="tx1"/>
                </a:solidFill>
              </a:rPr>
              <a:t>	Introducción, desarrollo y conclusión. </a:t>
            </a:r>
          </a:p>
          <a:p>
            <a:r>
              <a:rPr lang="es-ES" b="1" dirty="0">
                <a:solidFill>
                  <a:schemeClr val="tx1"/>
                </a:solidFill>
              </a:rPr>
              <a:t>LENGUAJE: </a:t>
            </a:r>
          </a:p>
          <a:p>
            <a:r>
              <a:rPr lang="es-ES" dirty="0">
                <a:solidFill>
                  <a:schemeClr val="tx1"/>
                </a:solidFill>
              </a:rPr>
              <a:t>	Léxico preciso, palabras con un significado y tecnicismos. </a:t>
            </a:r>
          </a:p>
          <a:p>
            <a:r>
              <a:rPr lang="es-ES" dirty="0">
                <a:solidFill>
                  <a:schemeClr val="tx1"/>
                </a:solidFill>
              </a:rPr>
              <a:t>	Uso de ejemplos.</a:t>
            </a:r>
          </a:p>
          <a:p>
            <a:r>
              <a:rPr lang="es-ES" dirty="0">
                <a:solidFill>
                  <a:schemeClr val="tx1"/>
                </a:solidFill>
              </a:rPr>
              <a:t>	Empleo de conectores. </a:t>
            </a:r>
          </a:p>
          <a:p>
            <a:r>
              <a:rPr lang="es-ES" b="1" dirty="0">
                <a:solidFill>
                  <a:schemeClr val="tx1"/>
                </a:solidFill>
              </a:rPr>
              <a:t>TIPOS</a:t>
            </a:r>
            <a:r>
              <a:rPr lang="es-ES" dirty="0">
                <a:solidFill>
                  <a:schemeClr val="tx1"/>
                </a:solidFill>
              </a:rPr>
              <a:t>:</a:t>
            </a:r>
          </a:p>
          <a:p>
            <a:r>
              <a:rPr lang="es-ES" dirty="0">
                <a:solidFill>
                  <a:schemeClr val="tx1"/>
                </a:solidFill>
              </a:rPr>
              <a:t>DIVULGATIVOS</a:t>
            </a:r>
            <a:r>
              <a:rPr lang="es-ES" b="1" dirty="0">
                <a:solidFill>
                  <a:schemeClr val="tx1"/>
                </a:solidFill>
              </a:rPr>
              <a:t>, </a:t>
            </a:r>
            <a:r>
              <a:rPr lang="es-ES" dirty="0">
                <a:solidFill>
                  <a:schemeClr val="tx1"/>
                </a:solidFill>
              </a:rPr>
              <a:t>es decir, textos que informan sobre un tema de interés. Van dirigidos a un amplio sector de público, pues no exigen un conocimientos previos sobre el tema de la exposición (apuntes, libros de texto, enciclopedias, exámenes, conferencias, coleccionables…)</a:t>
            </a:r>
          </a:p>
          <a:p>
            <a:r>
              <a:rPr lang="es-ES" dirty="0">
                <a:solidFill>
                  <a:schemeClr val="tx1"/>
                </a:solidFill>
              </a:rPr>
              <a:t>ESPECIALIZADOS, es decir , textos que tienen un grado de dificultad alto, pues exigen conocimientos previos amplios sobre el tema en cuestión (informes, leyes, artículos de investigación científica…)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914400" y="692696"/>
            <a:ext cx="7772400" cy="5327104"/>
          </a:xfrm>
        </p:spPr>
        <p:txBody>
          <a:bodyPr>
            <a:normAutofit fontScale="77500" lnSpcReduction="20000"/>
          </a:bodyPr>
          <a:lstStyle/>
          <a:p>
            <a:pPr>
              <a:buNone/>
            </a:pPr>
            <a:r>
              <a:rPr lang="es-ES" dirty="0"/>
              <a:t>	Para clasificar los textos tenemos que tener en cuenta que todo texto tiene una </a:t>
            </a:r>
            <a:r>
              <a:rPr lang="es-ES" dirty="0">
                <a:solidFill>
                  <a:schemeClr val="tx2"/>
                </a:solidFill>
              </a:rPr>
              <a:t>estructura o forma establecida </a:t>
            </a:r>
            <a:r>
              <a:rPr lang="es-ES" dirty="0"/>
              <a:t>que se llama “secuencia textual” o “modalidad textual”. Ésta tiene en cuenta los siguientes elementos: emisor, receptor, intención comunicativa del emisor, contexto o situación comunicativa y forma o esquema textual. Así, se distinguen los siguientes </a:t>
            </a:r>
            <a:r>
              <a:rPr lang="es-ES" u="sng" dirty="0">
                <a:solidFill>
                  <a:schemeClr val="tx2"/>
                </a:solidFill>
              </a:rPr>
              <a:t>modelos textuales:</a:t>
            </a:r>
            <a:r>
              <a:rPr lang="es-ES" dirty="0">
                <a:solidFill>
                  <a:schemeClr val="tx2"/>
                </a:solidFill>
              </a:rPr>
              <a:t> </a:t>
            </a:r>
            <a:r>
              <a:rPr lang="es-ES" dirty="0" err="1">
                <a:solidFill>
                  <a:schemeClr val="tx2"/>
                </a:solidFill>
              </a:rPr>
              <a:t>diapo</a:t>
            </a:r>
            <a:r>
              <a:rPr lang="es-ES" dirty="0">
                <a:solidFill>
                  <a:schemeClr val="tx2"/>
                </a:solidFill>
              </a:rPr>
              <a:t> 6.</a:t>
            </a:r>
          </a:p>
          <a:p>
            <a:pPr>
              <a:buNone/>
            </a:pPr>
            <a:endParaRPr lang="es-ES" dirty="0"/>
          </a:p>
          <a:p>
            <a:pPr>
              <a:buNone/>
            </a:pPr>
            <a:r>
              <a:rPr lang="es-ES" dirty="0"/>
              <a:t>	 Por otra parte, los textos también se suelen clasificar siguiendo otros criterios como el </a:t>
            </a:r>
            <a:r>
              <a:rPr lang="es-ES" u="sng" dirty="0">
                <a:solidFill>
                  <a:schemeClr val="tx2"/>
                </a:solidFill>
              </a:rPr>
              <a:t>registro</a:t>
            </a:r>
            <a:r>
              <a:rPr lang="es-ES" dirty="0"/>
              <a:t> que se utilice (oral – escrito, técnico – literario, formal – informal, etc.) o el </a:t>
            </a:r>
            <a:r>
              <a:rPr lang="es-ES" u="sng" dirty="0">
                <a:solidFill>
                  <a:schemeClr val="tx2"/>
                </a:solidFill>
              </a:rPr>
              <a:t>ámbito de uso</a:t>
            </a:r>
            <a:r>
              <a:rPr lang="es-ES" dirty="0">
                <a:solidFill>
                  <a:schemeClr val="tx2"/>
                </a:solidFill>
              </a:rPr>
              <a:t> </a:t>
            </a:r>
            <a:r>
              <a:rPr lang="es-ES" dirty="0"/>
              <a:t>(personal, académico, jurídico, institucional, etc.). </a:t>
            </a:r>
          </a:p>
          <a:p>
            <a:pPr>
              <a:buNone/>
            </a:pPr>
            <a:r>
              <a:rPr lang="es-ES" dirty="0"/>
              <a:t>	</a:t>
            </a:r>
          </a:p>
          <a:p>
            <a:pPr>
              <a:buNone/>
            </a:pPr>
            <a:r>
              <a:rPr lang="es-ES" dirty="0"/>
              <a:t>	Sin embargo, en los textos se mezclan todos los factores de los que hemos hablado: </a:t>
            </a:r>
            <a:r>
              <a:rPr lang="es-ES" u="sng" dirty="0">
                <a:solidFill>
                  <a:schemeClr val="tx2"/>
                </a:solidFill>
              </a:rPr>
              <a:t>modelo textual</a:t>
            </a:r>
            <a:r>
              <a:rPr lang="es-ES" dirty="0">
                <a:solidFill>
                  <a:schemeClr val="tx2"/>
                </a:solidFill>
              </a:rPr>
              <a:t>, </a:t>
            </a:r>
            <a:r>
              <a:rPr lang="es-ES" u="sng" dirty="0">
                <a:solidFill>
                  <a:schemeClr val="tx2"/>
                </a:solidFill>
              </a:rPr>
              <a:t>registro</a:t>
            </a:r>
            <a:r>
              <a:rPr lang="es-ES" dirty="0">
                <a:solidFill>
                  <a:schemeClr val="tx2"/>
                </a:solidFill>
              </a:rPr>
              <a:t> y </a:t>
            </a:r>
            <a:r>
              <a:rPr lang="es-ES" u="sng" dirty="0">
                <a:solidFill>
                  <a:schemeClr val="tx2"/>
                </a:solidFill>
              </a:rPr>
              <a:t>ámbito de uso</a:t>
            </a:r>
            <a:r>
              <a:rPr lang="es-ES" dirty="0"/>
              <a:t>. Así, por ejemplo, un texto puede ser: narrativo,  escrito y literario a la vez. </a:t>
            </a:r>
          </a:p>
          <a:p>
            <a:pPr>
              <a:buNone/>
            </a:pPr>
            <a:endParaRPr lang="es-ES" dirty="0"/>
          </a:p>
          <a:p>
            <a:pPr>
              <a:buNone/>
            </a:pPr>
            <a:r>
              <a:rPr lang="es-ES" dirty="0"/>
              <a:t>	Por último, sólo nos faltaría añadir el concepto de </a:t>
            </a:r>
            <a:r>
              <a:rPr lang="es-ES" u="sng" dirty="0">
                <a:solidFill>
                  <a:schemeClr val="tx2"/>
                </a:solidFill>
              </a:rPr>
              <a:t>género</a:t>
            </a:r>
            <a:r>
              <a:rPr lang="es-ES" dirty="0"/>
              <a:t> que es un tipo o prototipo textual que concreta mucho más al texto. Así pueden darse los siguientes géneros correspondientes a los distintos tipos de textos: </a:t>
            </a:r>
            <a:r>
              <a:rPr lang="es-ES" dirty="0" err="1"/>
              <a:t>diapo</a:t>
            </a:r>
            <a:r>
              <a:rPr lang="es-ES" dirty="0"/>
              <a:t> 5.</a:t>
            </a:r>
          </a:p>
          <a:p>
            <a:pPr>
              <a:buNone/>
            </a:pPr>
            <a:endParaRPr lang="es-E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a:t>Apuntes, libros de texto, enciclopedias, exámenes, conferencias… </a:t>
            </a:r>
          </a:p>
        </p:txBody>
      </p:sp>
      <p:sp>
        <p:nvSpPr>
          <p:cNvPr id="3" name="2 Marcador de contenido"/>
          <p:cNvSpPr>
            <a:spLocks noGrp="1"/>
          </p:cNvSpPr>
          <p:nvPr>
            <p:ph sz="quarter" idx="1"/>
          </p:nvPr>
        </p:nvSpPr>
        <p:spPr/>
        <p:txBody>
          <a:bodyPr>
            <a:normAutofit fontScale="85000" lnSpcReduction="20000"/>
          </a:bodyPr>
          <a:lstStyle/>
          <a:p>
            <a:pPr>
              <a:buNone/>
            </a:pPr>
            <a:r>
              <a:rPr lang="es-ES" i="1" dirty="0"/>
              <a:t>	Los flamencos son aves gregarias altamente especializadas, que habitan sistemas salinos de donde obtienen su alimento (compuesto generalmente de algas microscópicas e invertebrados) y materiales para desarrollar sus hábitos reproductivos. Las tres especies de flamencos sudamericanos obtienen su alimento desde el sedimento limoso del fondo de lagunas o espejos lacustre-salinos de salares, El pico del flamenco actúa como una bomba filtrante. El agua y los sedimentos superficiales pasan a través de lamelas en las que quedan depositadas las presas que ingieren. La alimentación consiste principalmente en diferentes especies de algas diatomeas, pequeños moluscos, crustáceos y larvas de algunos insectos... </a:t>
            </a:r>
            <a:endParaRPr lang="es-ES" dirty="0"/>
          </a:p>
          <a:p>
            <a:pPr>
              <a:buNone/>
            </a:pPr>
            <a:r>
              <a:rPr lang="es-ES" i="1" dirty="0"/>
              <a:t>	Para ingerir el alimento, abren y cierran el pico constantemente produciendo un chasquido leve en el agua, y luego levantan la cabeza como para ingerir lo retenido por el pico. En ocasiones, se puede observar cierta agresividad entre los miembros de la misma especie y frente a las otras especies cuando está buscando su alimento, originada posiblemente por conflictos de territorialidad</a:t>
            </a:r>
            <a:r>
              <a:rPr lang="es-ES" dirty="0"/>
              <a:t>.</a:t>
            </a:r>
          </a:p>
          <a:p>
            <a:pPr algn="r">
              <a:buNone/>
            </a:pPr>
            <a:r>
              <a:rPr lang="es-ES" dirty="0"/>
              <a:t>Omar Rocha, </a:t>
            </a:r>
            <a:r>
              <a:rPr lang="es-ES" i="1" dirty="0"/>
              <a:t>Los flamencos del altiplano boliviano. Alimentación</a:t>
            </a:r>
            <a:endParaRPr lang="es-ES" dirty="0"/>
          </a:p>
          <a:p>
            <a:pPr>
              <a:buNone/>
            </a:pPr>
            <a:endParaRPr lang="es-E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332656"/>
            <a:ext cx="7772400" cy="936104"/>
          </a:xfrm>
        </p:spPr>
        <p:txBody>
          <a:bodyPr>
            <a:normAutofit fontScale="90000"/>
          </a:bodyPr>
          <a:lstStyle/>
          <a:p>
            <a:pPr algn="ctr"/>
            <a:r>
              <a:rPr lang="es-ES" dirty="0"/>
              <a:t>Leyes, informes, artículos de investigación científica…</a:t>
            </a:r>
          </a:p>
        </p:txBody>
      </p:sp>
      <p:sp>
        <p:nvSpPr>
          <p:cNvPr id="3" name="2 Marcador de contenido"/>
          <p:cNvSpPr>
            <a:spLocks noGrp="1"/>
          </p:cNvSpPr>
          <p:nvPr>
            <p:ph sz="quarter" idx="1"/>
          </p:nvPr>
        </p:nvSpPr>
        <p:spPr>
          <a:xfrm>
            <a:off x="971600" y="1268760"/>
            <a:ext cx="7772400" cy="5184576"/>
          </a:xfrm>
        </p:spPr>
        <p:txBody>
          <a:bodyPr>
            <a:noAutofit/>
          </a:bodyPr>
          <a:lstStyle/>
          <a:p>
            <a:pPr algn="ctr">
              <a:buNone/>
            </a:pPr>
            <a:r>
              <a:rPr lang="es-ES" sz="1500" b="1" dirty="0"/>
              <a:t>Objetivos específicos de área o materia</a:t>
            </a:r>
            <a:endParaRPr lang="es-ES" sz="1500" dirty="0"/>
          </a:p>
          <a:p>
            <a:r>
              <a:rPr lang="es-ES_tradnl" sz="1500" dirty="0"/>
              <a:t>1. Comprender discursos orales y escritos en los diversos contextos de la actividad social y cultural.</a:t>
            </a:r>
            <a:endParaRPr lang="es-ES" sz="1500" dirty="0"/>
          </a:p>
          <a:p>
            <a:r>
              <a:rPr lang="es-ES_tradnl" sz="1500" dirty="0"/>
              <a:t>2. Utilizar el valenciano y el castellano para expresarse oralmente y por escrito, de forma coherente y adecuada en cada situación de comunicación y en los diversos contextos de la actividad social y cultural para tomar conciencia de los propios sentimientos e ideas, y para controlar la propia conducta.</a:t>
            </a:r>
            <a:endParaRPr lang="es-ES" sz="1500" dirty="0"/>
          </a:p>
          <a:p>
            <a:r>
              <a:rPr lang="es-ES_tradnl" sz="1500" dirty="0"/>
              <a:t>3. Utilizar la lengua oral en la actividad social y cultural de forma adecuada a las distintas funciones y situaciones de comunicación, adoptando una actitud respetuosa y de cooperación.</a:t>
            </a:r>
            <a:endParaRPr lang="es-ES" sz="1500" dirty="0"/>
          </a:p>
          <a:p>
            <a:r>
              <a:rPr lang="es-ES_tradnl" sz="1500" dirty="0"/>
              <a:t>4. Reconocer las diversas tipologías de los textos escritos, incluidas sus estructuras formales, mediante los que se produce la comunicación con las instituciones públicas, privadas y de la vida laboral, así como el uso correcto de los mismos.</a:t>
            </a:r>
            <a:endParaRPr lang="es-ES" sz="1500" dirty="0"/>
          </a:p>
          <a:p>
            <a:r>
              <a:rPr lang="es-ES_tradnl" sz="1500" dirty="0"/>
              <a:t>5. Utilizar el valenciano y el castellano para adquirir nuevos conocimientos, para buscar, seleccionar y procesar información de manera eficaz en la actividad escolar y para redactar textos propios del ámbito académico. </a:t>
            </a:r>
            <a:endParaRPr lang="es-ES" sz="1500" dirty="0"/>
          </a:p>
          <a:p>
            <a:r>
              <a:rPr lang="es-ES_tradnl" sz="1500" dirty="0"/>
              <a:t>6. Conocer y valorar como patrimonio de todos los españoles la riqueza lingüística y cultural de España, y considerar, adecuadamente y con respeto, las diferentes situaciones que originan las lenguas en contacto en las comunidades bilingües.</a:t>
            </a:r>
            <a:endParaRPr lang="es-ES" sz="1500" dirty="0"/>
          </a:p>
          <a:p>
            <a:r>
              <a:rPr lang="es-ES_tradnl" sz="1500" dirty="0"/>
              <a:t>7. Apreciar las extraordinarias posibilidades que ofrece el castellano como lengua común para todas y todos los españoles y para las ciudadanas y ciudadanos de los países de habla castellana, en tanto que vehículo de comunicación y vertebración de una de las comunidades culturales más importantes del mundo.</a:t>
            </a:r>
            <a:endParaRPr lang="es-ES" sz="1500" dirty="0"/>
          </a:p>
          <a:p>
            <a:pPr>
              <a:buNone/>
            </a:pPr>
            <a:endParaRPr lang="es-ES" sz="1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lstStyle/>
          <a:p>
            <a:pPr>
              <a:buNone/>
            </a:pPr>
            <a:r>
              <a:rPr lang="es-ES" sz="2800" dirty="0"/>
              <a:t>	En fin, aunque la clasificación de los textos te parezca muy compleja, debido a que en ella intervienen muchos factores, no es tan difícil de entender. </a:t>
            </a:r>
          </a:p>
          <a:p>
            <a:pPr>
              <a:buNone/>
            </a:pPr>
            <a:r>
              <a:rPr lang="es-ES" sz="2800" dirty="0"/>
              <a:t>	Lo importante cuando escribas un texto es que sepas qué vas a contar, a quién se lo vas a contar, cuál es tu intención comunicativa, qué modelo textual vas a seguir, qué registro emplearás y en qué ámbito de uso (contexto social) lo vas a insertar.</a:t>
            </a:r>
          </a:p>
          <a:p>
            <a:pPr>
              <a:buNone/>
            </a:pPr>
            <a:endParaRPr lang="es-ES" dirty="0"/>
          </a:p>
        </p:txBody>
      </p:sp>
      <p:sp>
        <p:nvSpPr>
          <p:cNvPr id="4" name="3 Cara sonriente"/>
          <p:cNvSpPr/>
          <p:nvPr/>
        </p:nvSpPr>
        <p:spPr>
          <a:xfrm>
            <a:off x="6588224" y="4869160"/>
            <a:ext cx="1512168" cy="1512168"/>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467544" y="332656"/>
          <a:ext cx="8280919" cy="6120679"/>
        </p:xfrm>
        <a:graphic>
          <a:graphicData uri="http://schemas.openxmlformats.org/drawingml/2006/table">
            <a:tbl>
              <a:tblPr/>
              <a:tblGrid>
                <a:gridCol w="1843367">
                  <a:extLst>
                    <a:ext uri="{9D8B030D-6E8A-4147-A177-3AD203B41FA5}">
                      <a16:colId xmlns:a16="http://schemas.microsoft.com/office/drawing/2014/main" val="20000"/>
                    </a:ext>
                  </a:extLst>
                </a:gridCol>
                <a:gridCol w="3072468">
                  <a:extLst>
                    <a:ext uri="{9D8B030D-6E8A-4147-A177-3AD203B41FA5}">
                      <a16:colId xmlns:a16="http://schemas.microsoft.com/office/drawing/2014/main" val="20001"/>
                    </a:ext>
                  </a:extLst>
                </a:gridCol>
                <a:gridCol w="3365084">
                  <a:extLst>
                    <a:ext uri="{9D8B030D-6E8A-4147-A177-3AD203B41FA5}">
                      <a16:colId xmlns:a16="http://schemas.microsoft.com/office/drawing/2014/main" val="20002"/>
                    </a:ext>
                  </a:extLst>
                </a:gridCol>
              </a:tblGrid>
              <a:tr h="755407">
                <a:tc>
                  <a:txBody>
                    <a:bodyPr/>
                    <a:lstStyle/>
                    <a:p>
                      <a:pPr algn="ctr">
                        <a:spcAft>
                          <a:spcPts val="0"/>
                        </a:spcAft>
                      </a:pPr>
                      <a:endParaRPr lang="es-ES" sz="1200" dirty="0">
                        <a:latin typeface="Times New Roman"/>
                        <a:ea typeface="Batang"/>
                        <a:cs typeface="Times New Roman"/>
                      </a:endParaRPr>
                    </a:p>
                    <a:p>
                      <a:pPr algn="ctr">
                        <a:spcAft>
                          <a:spcPts val="0"/>
                        </a:spcAft>
                      </a:pPr>
                      <a:r>
                        <a:rPr lang="es-ES_tradnl" sz="1200" b="1" dirty="0">
                          <a:latin typeface="Arial"/>
                          <a:ea typeface="Batang"/>
                          <a:cs typeface="Times New Roman"/>
                        </a:rPr>
                        <a:t>TAREA</a:t>
                      </a:r>
                      <a:endParaRPr lang="es-ES" sz="1200" dirty="0">
                        <a:latin typeface="Times New Roman"/>
                        <a:ea typeface="Batang"/>
                        <a:cs typeface="Times New Roman"/>
                      </a:endParaRPr>
                    </a:p>
                    <a:p>
                      <a:pPr algn="ctr">
                        <a:spcAft>
                          <a:spcPts val="0"/>
                        </a:spcAft>
                      </a:pPr>
                      <a:r>
                        <a:rPr lang="es-ES_tradnl" sz="1200" b="1" dirty="0">
                          <a:latin typeface="Arial"/>
                          <a:ea typeface="Batang"/>
                          <a:cs typeface="Times New Roman"/>
                        </a:rPr>
                        <a:t>(</a:t>
                      </a:r>
                      <a:r>
                        <a:rPr lang="es-ES_tradnl" sz="1200" dirty="0" err="1">
                          <a:latin typeface="Arial"/>
                          <a:ea typeface="Batang"/>
                          <a:cs typeface="Times New Roman"/>
                        </a:rPr>
                        <a:t>Temporalización</a:t>
                      </a:r>
                      <a:r>
                        <a:rPr lang="es-ES_tradnl" sz="1200" dirty="0">
                          <a:latin typeface="Arial"/>
                          <a:ea typeface="Batang"/>
                          <a:cs typeface="Times New Roman"/>
                        </a:rPr>
                        <a:t>)</a:t>
                      </a:r>
                      <a:endParaRPr lang="es-ES" sz="1200" dirty="0">
                        <a:latin typeface="Times New Roman"/>
                        <a:ea typeface="Batang"/>
                        <a:cs typeface="Times New Roman"/>
                      </a:endParaRPr>
                    </a:p>
                  </a:txBody>
                  <a:tcPr marL="45261" marR="45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200" b="1" dirty="0">
                          <a:latin typeface="Arial"/>
                          <a:ea typeface="Batang"/>
                          <a:cs typeface="Times New Roman"/>
                        </a:rPr>
                        <a:t> (2 SESIONES)</a:t>
                      </a:r>
                      <a:endParaRPr lang="es-ES" sz="1200" dirty="0">
                        <a:latin typeface="Times New Roman"/>
                        <a:ea typeface="Batang"/>
                        <a:cs typeface="Times New Roman"/>
                      </a:endParaRPr>
                    </a:p>
                    <a:p>
                      <a:pPr>
                        <a:spcAft>
                          <a:spcPts val="0"/>
                        </a:spcAft>
                      </a:pPr>
                      <a:r>
                        <a:rPr lang="es-ES_tradnl" sz="1200" b="1" dirty="0">
                          <a:latin typeface="Arial"/>
                          <a:ea typeface="Batang"/>
                          <a:cs typeface="Times New Roman"/>
                        </a:rPr>
                        <a:t>“Conocer los diferentes tipos de textos y en concreto la narración, descripción y diálogo.”</a:t>
                      </a:r>
                      <a:endParaRPr lang="es-ES" sz="1200" dirty="0">
                        <a:latin typeface="Times New Roman"/>
                        <a:ea typeface="Batang"/>
                        <a:cs typeface="Times New Roman"/>
                      </a:endParaRPr>
                    </a:p>
                  </a:txBody>
                  <a:tcPr marL="45261" marR="45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_tradnl" sz="1200" b="1">
                          <a:latin typeface="Arial"/>
                          <a:ea typeface="Batang"/>
                          <a:cs typeface="Times New Roman"/>
                        </a:rPr>
                        <a:t> ( 2 SESIONES)</a:t>
                      </a:r>
                      <a:endParaRPr lang="es-ES" sz="1200">
                        <a:latin typeface="Times New Roman"/>
                        <a:ea typeface="Batang"/>
                        <a:cs typeface="Times New Roman"/>
                      </a:endParaRPr>
                    </a:p>
                    <a:p>
                      <a:pPr algn="ctr">
                        <a:spcAft>
                          <a:spcPts val="0"/>
                        </a:spcAft>
                      </a:pPr>
                      <a:r>
                        <a:rPr lang="es-ES_tradnl" sz="1200" b="1">
                          <a:latin typeface="Arial"/>
                          <a:ea typeface="Batang"/>
                          <a:cs typeface="Times New Roman"/>
                        </a:rPr>
                        <a:t>“Composición de diferentes textos que contengan narración, descripción y diálogo.”</a:t>
                      </a:r>
                      <a:endParaRPr lang="es-ES" sz="1200">
                        <a:latin typeface="Times New Roman"/>
                        <a:ea typeface="Batang"/>
                        <a:cs typeface="Times New Roman"/>
                      </a:endParaRPr>
                    </a:p>
                  </a:txBody>
                  <a:tcPr marL="45261" marR="45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66222">
                <a:tc>
                  <a:txBody>
                    <a:bodyPr/>
                    <a:lstStyle/>
                    <a:p>
                      <a:pPr>
                        <a:spcAft>
                          <a:spcPts val="0"/>
                        </a:spcAft>
                      </a:pPr>
                      <a:endParaRPr lang="es-ES" sz="1200" dirty="0">
                        <a:latin typeface="Times New Roman"/>
                        <a:ea typeface="Batang"/>
                        <a:cs typeface="Times New Roman"/>
                      </a:endParaRPr>
                    </a:p>
                    <a:p>
                      <a:pPr algn="ctr">
                        <a:spcAft>
                          <a:spcPts val="0"/>
                        </a:spcAft>
                      </a:pPr>
                      <a:endParaRPr lang="es-ES_tradnl" sz="1200" b="1" dirty="0">
                        <a:latin typeface="Arial"/>
                        <a:ea typeface="Batang"/>
                        <a:cs typeface="Times New Roman"/>
                      </a:endParaRPr>
                    </a:p>
                    <a:p>
                      <a:pPr algn="ctr">
                        <a:spcAft>
                          <a:spcPts val="0"/>
                        </a:spcAft>
                      </a:pPr>
                      <a:endParaRPr lang="es-ES_tradnl" sz="1200" b="1" dirty="0">
                        <a:latin typeface="Arial"/>
                        <a:ea typeface="Batang"/>
                        <a:cs typeface="Times New Roman"/>
                      </a:endParaRPr>
                    </a:p>
                    <a:p>
                      <a:pPr algn="ctr">
                        <a:spcAft>
                          <a:spcPts val="0"/>
                        </a:spcAft>
                      </a:pPr>
                      <a:endParaRPr lang="es-ES_tradnl" sz="1200" b="1" dirty="0">
                        <a:latin typeface="Arial"/>
                        <a:ea typeface="Batang"/>
                        <a:cs typeface="Times New Roman"/>
                      </a:endParaRPr>
                    </a:p>
                    <a:p>
                      <a:pPr algn="ctr">
                        <a:spcAft>
                          <a:spcPts val="0"/>
                        </a:spcAft>
                      </a:pPr>
                      <a:endParaRPr lang="es-ES_tradnl" sz="1200" b="1" dirty="0">
                        <a:latin typeface="Arial"/>
                        <a:ea typeface="Batang"/>
                        <a:cs typeface="Times New Roman"/>
                      </a:endParaRPr>
                    </a:p>
                    <a:p>
                      <a:pPr algn="ctr">
                        <a:spcAft>
                          <a:spcPts val="0"/>
                        </a:spcAft>
                      </a:pPr>
                      <a:r>
                        <a:rPr lang="es-ES_tradnl" sz="1200" b="1" dirty="0">
                          <a:latin typeface="Arial"/>
                          <a:ea typeface="Batang"/>
                          <a:cs typeface="Times New Roman"/>
                        </a:rPr>
                        <a:t>ACTIVIDADES</a:t>
                      </a:r>
                      <a:endParaRPr lang="es-ES" sz="1200" dirty="0">
                        <a:latin typeface="Times New Roman"/>
                        <a:ea typeface="Batang"/>
                        <a:cs typeface="Times New Roman"/>
                      </a:endParaRPr>
                    </a:p>
                  </a:txBody>
                  <a:tcPr marL="45261" marR="45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_tradnl" sz="1200" dirty="0">
                        <a:latin typeface="Arial"/>
                        <a:ea typeface="Batang"/>
                        <a:cs typeface="Times New Roman"/>
                      </a:endParaRPr>
                    </a:p>
                    <a:p>
                      <a:pPr>
                        <a:spcAft>
                          <a:spcPts val="0"/>
                        </a:spcAft>
                      </a:pPr>
                      <a:endParaRPr lang="es-ES_tradnl" sz="1200" dirty="0">
                        <a:latin typeface="Arial"/>
                        <a:ea typeface="Batang"/>
                        <a:cs typeface="Times New Roman"/>
                      </a:endParaRPr>
                    </a:p>
                    <a:p>
                      <a:pPr>
                        <a:spcAft>
                          <a:spcPts val="0"/>
                        </a:spcAft>
                      </a:pPr>
                      <a:r>
                        <a:rPr lang="es-ES_tradnl" sz="1200" dirty="0">
                          <a:latin typeface="Arial"/>
                          <a:ea typeface="Batang"/>
                          <a:cs typeface="Times New Roman"/>
                        </a:rPr>
                        <a:t>1ª) Explicación del profesor de los diferentes tipos de textos con un </a:t>
                      </a:r>
                      <a:r>
                        <a:rPr lang="es-ES_tradnl" sz="1200" dirty="0" err="1">
                          <a:latin typeface="Arial"/>
                          <a:ea typeface="Batang"/>
                          <a:cs typeface="Times New Roman"/>
                        </a:rPr>
                        <a:t>powerpoint</a:t>
                      </a:r>
                      <a:r>
                        <a:rPr lang="es-ES_tradnl" sz="1200" dirty="0">
                          <a:latin typeface="Arial"/>
                          <a:ea typeface="Batang"/>
                          <a:cs typeface="Times New Roman"/>
                        </a:rPr>
                        <a:t>. Comienzo de la clasificación.</a:t>
                      </a:r>
                      <a:endParaRPr lang="es-ES" sz="1200" dirty="0">
                        <a:latin typeface="Times New Roman"/>
                        <a:ea typeface="Batang"/>
                        <a:cs typeface="Times New Roman"/>
                      </a:endParaRPr>
                    </a:p>
                    <a:p>
                      <a:pPr>
                        <a:spcAft>
                          <a:spcPts val="0"/>
                        </a:spcAft>
                      </a:pPr>
                      <a:r>
                        <a:rPr lang="es-ES_tradnl" sz="1200" dirty="0">
                          <a:latin typeface="Arial"/>
                          <a:ea typeface="Batang"/>
                          <a:cs typeface="Times New Roman"/>
                        </a:rPr>
                        <a:t>2ª) Trabajo cooperativo: </a:t>
                      </a:r>
                      <a:r>
                        <a:rPr lang="es-ES_tradnl" sz="1200" b="1" dirty="0">
                          <a:latin typeface="Arial"/>
                          <a:ea typeface="Batang"/>
                          <a:cs typeface="Times New Roman"/>
                        </a:rPr>
                        <a:t>Clasificación</a:t>
                      </a:r>
                      <a:r>
                        <a:rPr lang="es-ES_tradnl" sz="1200" dirty="0">
                          <a:latin typeface="Arial"/>
                          <a:ea typeface="Batang"/>
                          <a:cs typeface="Times New Roman"/>
                        </a:rPr>
                        <a:t> por categorías de diferentes textos. </a:t>
                      </a:r>
                      <a:endParaRPr lang="es-ES" sz="1200" dirty="0">
                        <a:latin typeface="Times New Roman"/>
                        <a:ea typeface="Batang"/>
                        <a:cs typeface="Times New Roman"/>
                      </a:endParaRPr>
                    </a:p>
                  </a:txBody>
                  <a:tcPr marL="45261" marR="45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_tradnl" sz="1200" dirty="0">
                        <a:latin typeface="Arial"/>
                        <a:ea typeface="Batang"/>
                        <a:cs typeface="Times New Roman"/>
                      </a:endParaRPr>
                    </a:p>
                    <a:p>
                      <a:pPr>
                        <a:spcAft>
                          <a:spcPts val="0"/>
                        </a:spcAft>
                      </a:pPr>
                      <a:r>
                        <a:rPr lang="es-ES_tradnl" sz="1200" dirty="0">
                          <a:latin typeface="Arial"/>
                          <a:ea typeface="Batang"/>
                          <a:cs typeface="Times New Roman"/>
                        </a:rPr>
                        <a:t>CASA: </a:t>
                      </a:r>
                      <a:r>
                        <a:rPr lang="es-ES_tradnl" sz="1200" b="1" dirty="0">
                          <a:latin typeface="Arial"/>
                          <a:ea typeface="Batang"/>
                          <a:cs typeface="Times New Roman"/>
                        </a:rPr>
                        <a:t>Descripción</a:t>
                      </a:r>
                      <a:r>
                        <a:rPr lang="es-ES_tradnl" sz="1200" dirty="0">
                          <a:latin typeface="Arial"/>
                          <a:ea typeface="Batang"/>
                          <a:cs typeface="Times New Roman"/>
                        </a:rPr>
                        <a:t> de un familiar mayor de 40 y menor de 60 años + </a:t>
                      </a:r>
                      <a:r>
                        <a:rPr lang="es-ES_tradnl" sz="1200" b="1" dirty="0">
                          <a:latin typeface="Arial"/>
                          <a:ea typeface="Batang"/>
                          <a:cs typeface="Times New Roman"/>
                        </a:rPr>
                        <a:t>Entrevista</a:t>
                      </a:r>
                      <a:r>
                        <a:rPr lang="es-ES_tradnl" sz="1200" dirty="0">
                          <a:latin typeface="Arial"/>
                          <a:ea typeface="Batang"/>
                          <a:cs typeface="Times New Roman"/>
                        </a:rPr>
                        <a:t> (diálogo) a este familiar. (Trabajo individual)</a:t>
                      </a:r>
                    </a:p>
                    <a:p>
                      <a:pPr>
                        <a:spcAft>
                          <a:spcPts val="0"/>
                        </a:spcAft>
                      </a:pPr>
                      <a:endParaRPr lang="es-ES" sz="1200" dirty="0">
                        <a:latin typeface="Times New Roman"/>
                        <a:ea typeface="Batang"/>
                        <a:cs typeface="Times New Roman"/>
                      </a:endParaRPr>
                    </a:p>
                    <a:p>
                      <a:pPr>
                        <a:spcAft>
                          <a:spcPts val="0"/>
                        </a:spcAft>
                      </a:pPr>
                      <a:r>
                        <a:rPr lang="es-ES_tradnl" sz="1200" dirty="0">
                          <a:latin typeface="Arial"/>
                          <a:ea typeface="Batang"/>
                          <a:cs typeface="Times New Roman"/>
                        </a:rPr>
                        <a:t>1ª) Trabajo cooperativo: Preparación de todos los elementos formales y temáticos de un cuento de Navidad (</a:t>
                      </a:r>
                      <a:r>
                        <a:rPr lang="es-ES_tradnl" sz="1200" b="1" dirty="0">
                          <a:latin typeface="Arial"/>
                          <a:ea typeface="Batang"/>
                          <a:cs typeface="Times New Roman"/>
                        </a:rPr>
                        <a:t>narración</a:t>
                      </a:r>
                      <a:r>
                        <a:rPr lang="es-ES_tradnl" sz="1200" dirty="0">
                          <a:latin typeface="Arial"/>
                          <a:ea typeface="Batang"/>
                          <a:cs typeface="Times New Roman"/>
                        </a:rPr>
                        <a:t>). Composición del cuento (Mínimo 2 hojas / máximo 3 hojas).</a:t>
                      </a:r>
                    </a:p>
                    <a:p>
                      <a:pPr>
                        <a:spcAft>
                          <a:spcPts val="0"/>
                        </a:spcAft>
                      </a:pPr>
                      <a:endParaRPr lang="es-ES" sz="1200" dirty="0">
                        <a:latin typeface="Times New Roman"/>
                        <a:ea typeface="Batang"/>
                        <a:cs typeface="Times New Roman"/>
                      </a:endParaRPr>
                    </a:p>
                    <a:p>
                      <a:pPr>
                        <a:spcAft>
                          <a:spcPts val="0"/>
                        </a:spcAft>
                      </a:pPr>
                      <a:r>
                        <a:rPr lang="es-ES_tradnl" sz="1200" dirty="0">
                          <a:latin typeface="Arial"/>
                          <a:ea typeface="Batang"/>
                          <a:cs typeface="Times New Roman"/>
                        </a:rPr>
                        <a:t>2ª) Trabajo cooperativo: Composición de un cuento (</a:t>
                      </a:r>
                      <a:r>
                        <a:rPr lang="es-ES_tradnl" sz="1200" b="1" dirty="0">
                          <a:latin typeface="Arial"/>
                          <a:ea typeface="Batang"/>
                          <a:cs typeface="Times New Roman"/>
                        </a:rPr>
                        <a:t>narración</a:t>
                      </a:r>
                      <a:r>
                        <a:rPr lang="es-ES_tradnl" sz="1200" dirty="0">
                          <a:latin typeface="Arial"/>
                          <a:ea typeface="Batang"/>
                          <a:cs typeface="Times New Roman"/>
                        </a:rPr>
                        <a:t>) de Navidad. </a:t>
                      </a:r>
                      <a:endParaRPr lang="es-ES" sz="1200" dirty="0">
                        <a:latin typeface="Times New Roman"/>
                        <a:ea typeface="Batang"/>
                        <a:cs typeface="Times New Roman"/>
                      </a:endParaRPr>
                    </a:p>
                  </a:txBody>
                  <a:tcPr marL="45261" marR="45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48575">
                <a:tc>
                  <a:txBody>
                    <a:bodyPr/>
                    <a:lstStyle/>
                    <a:p>
                      <a:pPr algn="ctr">
                        <a:spcAft>
                          <a:spcPts val="0"/>
                        </a:spcAft>
                      </a:pPr>
                      <a:endParaRPr lang="es-ES" sz="1100" dirty="0">
                        <a:latin typeface="Times New Roman"/>
                        <a:ea typeface="Batang"/>
                        <a:cs typeface="Times New Roman"/>
                      </a:endParaRPr>
                    </a:p>
                    <a:p>
                      <a:pPr algn="ctr">
                        <a:spcAft>
                          <a:spcPts val="0"/>
                        </a:spcAft>
                      </a:pPr>
                      <a:endParaRPr lang="es-ES_tradnl" sz="1100" b="1" dirty="0">
                        <a:latin typeface="Arial"/>
                        <a:ea typeface="Batang"/>
                        <a:cs typeface="Times New Roman"/>
                      </a:endParaRPr>
                    </a:p>
                    <a:p>
                      <a:pPr algn="ctr">
                        <a:spcAft>
                          <a:spcPts val="0"/>
                        </a:spcAft>
                      </a:pPr>
                      <a:endParaRPr lang="es-ES_tradnl" sz="1100" b="1" dirty="0">
                        <a:latin typeface="Arial"/>
                        <a:ea typeface="Batang"/>
                        <a:cs typeface="Times New Roman"/>
                      </a:endParaRPr>
                    </a:p>
                    <a:p>
                      <a:pPr algn="ctr">
                        <a:spcAft>
                          <a:spcPts val="0"/>
                        </a:spcAft>
                      </a:pPr>
                      <a:endParaRPr lang="es-ES_tradnl" sz="1100" b="1" dirty="0">
                        <a:latin typeface="Arial"/>
                        <a:ea typeface="Batang"/>
                        <a:cs typeface="Times New Roman"/>
                      </a:endParaRPr>
                    </a:p>
                    <a:p>
                      <a:pPr algn="ctr">
                        <a:spcAft>
                          <a:spcPts val="0"/>
                        </a:spcAft>
                      </a:pPr>
                      <a:r>
                        <a:rPr lang="es-ES_tradnl" sz="1100" b="1" dirty="0">
                          <a:latin typeface="Arial"/>
                          <a:ea typeface="Batang"/>
                          <a:cs typeface="Times New Roman"/>
                        </a:rPr>
                        <a:t>DESEMPEÑOS Y </a:t>
                      </a:r>
                      <a:endParaRPr lang="es-ES" sz="1100" dirty="0">
                        <a:latin typeface="Times New Roman"/>
                        <a:ea typeface="Batang"/>
                        <a:cs typeface="Times New Roman"/>
                      </a:endParaRPr>
                    </a:p>
                    <a:p>
                      <a:pPr algn="ctr">
                        <a:spcAft>
                          <a:spcPts val="0"/>
                        </a:spcAft>
                      </a:pPr>
                      <a:r>
                        <a:rPr lang="es-ES_tradnl" sz="1100" b="1" dirty="0">
                          <a:latin typeface="Arial"/>
                          <a:ea typeface="Batang"/>
                          <a:cs typeface="Times New Roman"/>
                        </a:rPr>
                        <a:t>CRITERIOS DE EVALUACIÓN</a:t>
                      </a:r>
                      <a:endParaRPr lang="es-ES" sz="1100" dirty="0">
                        <a:latin typeface="Times New Roman"/>
                        <a:ea typeface="Batang"/>
                        <a:cs typeface="Times New Roman"/>
                      </a:endParaRPr>
                    </a:p>
                  </a:txBody>
                  <a:tcPr marL="45261" marR="45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100" dirty="0">
                        <a:latin typeface="Arial"/>
                        <a:ea typeface="Batang"/>
                        <a:cs typeface="Times New Roman"/>
                      </a:endParaRPr>
                    </a:p>
                    <a:p>
                      <a:pPr>
                        <a:spcAft>
                          <a:spcPts val="0"/>
                        </a:spcAft>
                      </a:pPr>
                      <a:endParaRPr lang="es-ES" sz="1100" dirty="0">
                        <a:latin typeface="Arial"/>
                        <a:ea typeface="Batang"/>
                        <a:cs typeface="Times New Roman"/>
                      </a:endParaRPr>
                    </a:p>
                    <a:p>
                      <a:pPr algn="just">
                        <a:spcAft>
                          <a:spcPts val="0"/>
                        </a:spcAft>
                        <a:tabLst>
                          <a:tab pos="228600" algn="l"/>
                        </a:tabLst>
                      </a:pPr>
                      <a:r>
                        <a:rPr lang="es-ES" sz="1100" dirty="0">
                          <a:latin typeface="Arial"/>
                          <a:ea typeface="Batang"/>
                          <a:cs typeface="Times New Roman"/>
                        </a:rPr>
                        <a:t>AUTONOMÍA E INICIATIVA PERSONAL</a:t>
                      </a:r>
                      <a:endParaRPr lang="es-ES" sz="1100" dirty="0">
                        <a:latin typeface="Times New Roman"/>
                        <a:ea typeface="Batang"/>
                        <a:cs typeface="Times New Roman"/>
                      </a:endParaRPr>
                    </a:p>
                    <a:p>
                      <a:pPr algn="just">
                        <a:lnSpc>
                          <a:spcPct val="115000"/>
                        </a:lnSpc>
                        <a:spcAft>
                          <a:spcPts val="0"/>
                        </a:spcAft>
                      </a:pPr>
                      <a:r>
                        <a:rPr lang="es-ES" sz="1100" dirty="0">
                          <a:latin typeface="Arial"/>
                          <a:ea typeface="Batang"/>
                          <a:cs typeface="Times New Roman"/>
                        </a:rPr>
                        <a:t>22.3 Trabaja criterios de colaboración.</a:t>
                      </a:r>
                    </a:p>
                    <a:p>
                      <a:pPr algn="just">
                        <a:lnSpc>
                          <a:spcPct val="115000"/>
                        </a:lnSpc>
                        <a:spcAft>
                          <a:spcPts val="0"/>
                        </a:spcAft>
                      </a:pPr>
                      <a:endParaRPr lang="es-ES" sz="1100" dirty="0">
                        <a:latin typeface="Times New Roman"/>
                        <a:ea typeface="Batang"/>
                        <a:cs typeface="Times New Roman"/>
                      </a:endParaRPr>
                    </a:p>
                    <a:p>
                      <a:pPr>
                        <a:spcAft>
                          <a:spcPts val="0"/>
                        </a:spcAft>
                      </a:pPr>
                      <a:r>
                        <a:rPr lang="es-ES" sz="1100" dirty="0">
                          <a:latin typeface="Arial"/>
                          <a:ea typeface="Batang"/>
                          <a:cs typeface="Times New Roman"/>
                        </a:rPr>
                        <a:t>COMPETENCIA SOCIAL Y CIUDADANA</a:t>
                      </a:r>
                      <a:endParaRPr lang="es-ES" sz="1100" dirty="0">
                        <a:latin typeface="Times New Roman"/>
                        <a:ea typeface="Batang"/>
                        <a:cs typeface="Times New Roman"/>
                      </a:endParaRPr>
                    </a:p>
                    <a:p>
                      <a:pPr algn="just">
                        <a:spcAft>
                          <a:spcPts val="0"/>
                        </a:spcAft>
                        <a:tabLst>
                          <a:tab pos="228600" algn="l"/>
                        </a:tabLst>
                      </a:pPr>
                      <a:r>
                        <a:rPr lang="es-ES" sz="1100" dirty="0">
                          <a:latin typeface="Arial"/>
                          <a:ea typeface="Batang"/>
                          <a:cs typeface="Times New Roman"/>
                        </a:rPr>
                        <a:t>38.3 Realiza su trabajo. </a:t>
                      </a:r>
                    </a:p>
                    <a:p>
                      <a:pPr algn="just">
                        <a:spcAft>
                          <a:spcPts val="0"/>
                        </a:spcAft>
                        <a:tabLst>
                          <a:tab pos="228600" algn="l"/>
                        </a:tabLst>
                      </a:pPr>
                      <a:endParaRPr lang="es-ES" sz="1100" dirty="0">
                        <a:latin typeface="Times New Roman"/>
                        <a:ea typeface="Batang"/>
                        <a:cs typeface="Times New Roman"/>
                      </a:endParaRPr>
                    </a:p>
                    <a:p>
                      <a:pPr algn="just">
                        <a:spcAft>
                          <a:spcPts val="0"/>
                        </a:spcAft>
                        <a:tabLst>
                          <a:tab pos="228600" algn="l"/>
                        </a:tabLst>
                      </a:pPr>
                      <a:r>
                        <a:rPr lang="es-ES" sz="1100" dirty="0">
                          <a:latin typeface="Arial"/>
                          <a:ea typeface="Batang"/>
                          <a:cs typeface="Times New Roman"/>
                        </a:rPr>
                        <a:t>LINGÜÍSTICA</a:t>
                      </a:r>
                      <a:endParaRPr lang="es-ES" sz="1100" dirty="0">
                        <a:latin typeface="Times New Roman"/>
                        <a:ea typeface="Batang"/>
                        <a:cs typeface="Times New Roman"/>
                      </a:endParaRPr>
                    </a:p>
                    <a:p>
                      <a:pPr>
                        <a:spcAft>
                          <a:spcPts val="0"/>
                        </a:spcAft>
                      </a:pPr>
                      <a:r>
                        <a:rPr lang="es-ES" sz="1100" dirty="0">
                          <a:latin typeface="Arial"/>
                          <a:ea typeface="Batang"/>
                          <a:cs typeface="Times New Roman"/>
                        </a:rPr>
                        <a:t>100.5. Distingue diferentes tipos de texto.</a:t>
                      </a:r>
                      <a:endParaRPr lang="es-ES" sz="1100" dirty="0">
                        <a:latin typeface="Times New Roman"/>
                        <a:ea typeface="Batang"/>
                        <a:cs typeface="Times New Roman"/>
                      </a:endParaRPr>
                    </a:p>
                  </a:txBody>
                  <a:tcPr marL="45261" marR="45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s-ES" sz="1100" dirty="0">
                        <a:latin typeface="Times New Roman"/>
                        <a:ea typeface="Batang"/>
                        <a:cs typeface="Times New Roman"/>
                      </a:endParaRPr>
                    </a:p>
                    <a:p>
                      <a:pPr algn="just">
                        <a:spcAft>
                          <a:spcPts val="0"/>
                        </a:spcAft>
                        <a:tabLst>
                          <a:tab pos="228600" algn="l"/>
                        </a:tabLst>
                      </a:pPr>
                      <a:r>
                        <a:rPr lang="es-ES" sz="1100" dirty="0">
                          <a:latin typeface="Arial"/>
                          <a:ea typeface="Batang"/>
                          <a:cs typeface="Times New Roman"/>
                        </a:rPr>
                        <a:t>AUTONOMÍA E INICIATIVA PERSONAL</a:t>
                      </a:r>
                      <a:endParaRPr lang="es-ES" sz="1100" dirty="0">
                        <a:latin typeface="Times New Roman"/>
                        <a:ea typeface="Batang"/>
                        <a:cs typeface="Times New Roman"/>
                      </a:endParaRPr>
                    </a:p>
                    <a:p>
                      <a:pPr algn="just">
                        <a:lnSpc>
                          <a:spcPct val="115000"/>
                        </a:lnSpc>
                        <a:spcAft>
                          <a:spcPts val="0"/>
                        </a:spcAft>
                      </a:pPr>
                      <a:r>
                        <a:rPr lang="es-ES" sz="1100" dirty="0">
                          <a:latin typeface="Arial"/>
                          <a:ea typeface="Batang"/>
                          <a:cs typeface="Times New Roman"/>
                        </a:rPr>
                        <a:t>22.3 Trabaja criterios de colaboración.</a:t>
                      </a:r>
                      <a:endParaRPr lang="es-ES" sz="1100" dirty="0">
                        <a:latin typeface="Times New Roman"/>
                        <a:ea typeface="Batang"/>
                        <a:cs typeface="Times New Roman"/>
                      </a:endParaRPr>
                    </a:p>
                    <a:p>
                      <a:pPr>
                        <a:spcAft>
                          <a:spcPts val="0"/>
                        </a:spcAft>
                      </a:pPr>
                      <a:r>
                        <a:rPr lang="es-ES" sz="1100" dirty="0">
                          <a:latin typeface="Arial"/>
                          <a:ea typeface="Batang"/>
                          <a:cs typeface="Times New Roman"/>
                        </a:rPr>
                        <a:t>COMPETENCIA SOCIAL Y CIUDADANA</a:t>
                      </a:r>
                      <a:endParaRPr lang="es-ES" sz="1100" dirty="0">
                        <a:latin typeface="Times New Roman"/>
                        <a:ea typeface="Batang"/>
                        <a:cs typeface="Times New Roman"/>
                      </a:endParaRPr>
                    </a:p>
                    <a:p>
                      <a:pPr>
                        <a:spcAft>
                          <a:spcPts val="0"/>
                        </a:spcAft>
                      </a:pPr>
                      <a:r>
                        <a:rPr lang="es-ES" sz="1100" dirty="0">
                          <a:latin typeface="Arial"/>
                          <a:ea typeface="Batang"/>
                          <a:cs typeface="Times New Roman"/>
                        </a:rPr>
                        <a:t>38.3 Realiza su trabajo.</a:t>
                      </a:r>
                      <a:endParaRPr lang="es-ES" sz="1100" dirty="0">
                        <a:latin typeface="Times New Roman"/>
                        <a:ea typeface="Batang"/>
                        <a:cs typeface="Times New Roman"/>
                      </a:endParaRPr>
                    </a:p>
                    <a:p>
                      <a:pPr>
                        <a:spcAft>
                          <a:spcPts val="0"/>
                        </a:spcAft>
                      </a:pPr>
                      <a:r>
                        <a:rPr lang="es-ES" sz="1100" dirty="0">
                          <a:latin typeface="Arial"/>
                          <a:ea typeface="Batang"/>
                          <a:cs typeface="Times New Roman"/>
                        </a:rPr>
                        <a:t>APRENDER A APRENDER</a:t>
                      </a:r>
                      <a:endParaRPr lang="es-ES" sz="1100" dirty="0">
                        <a:latin typeface="Times New Roman"/>
                        <a:ea typeface="Batang"/>
                        <a:cs typeface="Times New Roman"/>
                      </a:endParaRPr>
                    </a:p>
                    <a:p>
                      <a:pPr>
                        <a:spcAft>
                          <a:spcPts val="0"/>
                        </a:spcAft>
                      </a:pPr>
                      <a:r>
                        <a:rPr lang="es-ES" sz="1100" dirty="0">
                          <a:latin typeface="Arial"/>
                          <a:ea typeface="Batang"/>
                          <a:cs typeface="Times New Roman"/>
                        </a:rPr>
                        <a:t>8.5 Entiende un texto y es capaz de crear otro con coherencia, cohesión y adecuación a partir de él.</a:t>
                      </a:r>
                      <a:endParaRPr lang="es-ES" sz="1100" dirty="0">
                        <a:latin typeface="Times New Roman"/>
                        <a:ea typeface="Batang"/>
                        <a:cs typeface="Times New Roman"/>
                      </a:endParaRPr>
                    </a:p>
                    <a:p>
                      <a:pPr algn="just">
                        <a:spcAft>
                          <a:spcPts val="0"/>
                        </a:spcAft>
                        <a:tabLst>
                          <a:tab pos="228600" algn="l"/>
                        </a:tabLst>
                      </a:pPr>
                      <a:r>
                        <a:rPr lang="es-ES" sz="1100" dirty="0">
                          <a:latin typeface="Arial"/>
                          <a:ea typeface="Batang"/>
                          <a:cs typeface="Times New Roman"/>
                        </a:rPr>
                        <a:t>LINGÜÍSTICA</a:t>
                      </a:r>
                      <a:endParaRPr lang="es-ES" sz="1100" dirty="0">
                        <a:latin typeface="Times New Roman"/>
                        <a:ea typeface="Batang"/>
                        <a:cs typeface="Times New Roman"/>
                      </a:endParaRPr>
                    </a:p>
                    <a:p>
                      <a:pPr>
                        <a:spcAft>
                          <a:spcPts val="0"/>
                        </a:spcAft>
                      </a:pPr>
                      <a:r>
                        <a:rPr lang="es-ES" sz="1100" dirty="0">
                          <a:latin typeface="Arial"/>
                          <a:ea typeface="Batang"/>
                          <a:cs typeface="Times New Roman"/>
                        </a:rPr>
                        <a:t>100.4. Utiliza diferentes tipos de texto.</a:t>
                      </a:r>
                      <a:endParaRPr lang="es-ES" sz="1100" dirty="0">
                        <a:latin typeface="Times New Roman"/>
                        <a:ea typeface="Batang"/>
                        <a:cs typeface="Times New Roman"/>
                      </a:endParaRPr>
                    </a:p>
                    <a:p>
                      <a:pPr>
                        <a:spcAft>
                          <a:spcPts val="0"/>
                        </a:spcAft>
                      </a:pPr>
                      <a:r>
                        <a:rPr lang="es-ES" sz="1100" dirty="0">
                          <a:latin typeface="Arial"/>
                          <a:ea typeface="Batang"/>
                          <a:cs typeface="Times New Roman"/>
                        </a:rPr>
                        <a:t>103.4. Aplica las reglas ortográficas.</a:t>
                      </a:r>
                      <a:endParaRPr lang="es-ES" sz="1100" dirty="0">
                        <a:latin typeface="Times New Roman"/>
                        <a:ea typeface="Batang"/>
                        <a:cs typeface="Times New Roman"/>
                      </a:endParaRPr>
                    </a:p>
                  </a:txBody>
                  <a:tcPr marL="45261" marR="45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50475">
                <a:tc>
                  <a:txBody>
                    <a:bodyPr/>
                    <a:lstStyle/>
                    <a:p>
                      <a:pPr algn="ctr">
                        <a:spcAft>
                          <a:spcPts val="0"/>
                        </a:spcAft>
                      </a:pPr>
                      <a:endParaRPr lang="es-ES_tradnl" sz="1200" b="1" dirty="0">
                        <a:latin typeface="Arial"/>
                        <a:ea typeface="Batang"/>
                        <a:cs typeface="Times New Roman"/>
                      </a:endParaRPr>
                    </a:p>
                    <a:p>
                      <a:pPr algn="ctr">
                        <a:spcAft>
                          <a:spcPts val="0"/>
                        </a:spcAft>
                      </a:pPr>
                      <a:r>
                        <a:rPr lang="es-ES_tradnl" sz="1200" b="1" dirty="0">
                          <a:latin typeface="Arial"/>
                          <a:ea typeface="Batang"/>
                          <a:cs typeface="Times New Roman"/>
                        </a:rPr>
                        <a:t>HERRAMIENTAS</a:t>
                      </a:r>
                      <a:endParaRPr lang="es-ES" sz="1200" dirty="0">
                        <a:latin typeface="Times New Roman"/>
                        <a:ea typeface="Batang"/>
                        <a:cs typeface="Times New Roman"/>
                      </a:endParaRPr>
                    </a:p>
                  </a:txBody>
                  <a:tcPr marL="45261" marR="45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200">
                          <a:latin typeface="Arial"/>
                          <a:ea typeface="Batang"/>
                          <a:cs typeface="Times New Roman"/>
                        </a:rPr>
                        <a:t>Rúbrica (Clasificación) (20%)</a:t>
                      </a:r>
                      <a:endParaRPr lang="es-ES" sz="1200">
                        <a:latin typeface="Times New Roman"/>
                        <a:ea typeface="Batang"/>
                        <a:cs typeface="Times New Roman"/>
                      </a:endParaRPr>
                    </a:p>
                    <a:p>
                      <a:pPr>
                        <a:spcAft>
                          <a:spcPts val="0"/>
                        </a:spcAft>
                      </a:pPr>
                      <a:r>
                        <a:rPr lang="es-ES_tradnl" sz="1200">
                          <a:latin typeface="Arial"/>
                          <a:ea typeface="Batang"/>
                          <a:cs typeface="Times New Roman"/>
                        </a:rPr>
                        <a:t>Ficha coevaluación + observación (10%)</a:t>
                      </a:r>
                      <a:endParaRPr lang="es-ES" sz="1200">
                        <a:latin typeface="Times New Roman"/>
                        <a:ea typeface="Batang"/>
                        <a:cs typeface="Times New Roman"/>
                      </a:endParaRPr>
                    </a:p>
                  </a:txBody>
                  <a:tcPr marL="45261" marR="45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1200" dirty="0">
                          <a:latin typeface="Arial"/>
                          <a:ea typeface="Batang"/>
                          <a:cs typeface="Times New Roman"/>
                        </a:rPr>
                        <a:t>DESCRIPCIÓN + ENTREVISTA (20%)</a:t>
                      </a:r>
                      <a:endParaRPr lang="es-ES" sz="1200" dirty="0">
                        <a:latin typeface="Times New Roman"/>
                        <a:ea typeface="Batang"/>
                        <a:cs typeface="Times New Roman"/>
                      </a:endParaRPr>
                    </a:p>
                    <a:p>
                      <a:pPr>
                        <a:spcAft>
                          <a:spcPts val="0"/>
                        </a:spcAft>
                      </a:pPr>
                      <a:r>
                        <a:rPr lang="es-ES_tradnl" sz="1200" dirty="0">
                          <a:latin typeface="Arial"/>
                          <a:ea typeface="Batang"/>
                          <a:cs typeface="Times New Roman"/>
                        </a:rPr>
                        <a:t>Rúbrica expresión escrita CUENTO (40%)</a:t>
                      </a:r>
                      <a:endParaRPr lang="es-ES" sz="1200" dirty="0">
                        <a:latin typeface="Times New Roman"/>
                        <a:ea typeface="Batang"/>
                        <a:cs typeface="Times New Roman"/>
                      </a:endParaRPr>
                    </a:p>
                    <a:p>
                      <a:pPr>
                        <a:spcAft>
                          <a:spcPts val="0"/>
                        </a:spcAft>
                      </a:pPr>
                      <a:r>
                        <a:rPr lang="es-ES_tradnl" sz="1200" dirty="0">
                          <a:latin typeface="Arial"/>
                          <a:ea typeface="Batang"/>
                          <a:cs typeface="Times New Roman"/>
                        </a:rPr>
                        <a:t>Ficha </a:t>
                      </a:r>
                      <a:r>
                        <a:rPr lang="es-ES_tradnl" sz="1200" dirty="0" err="1">
                          <a:latin typeface="Arial"/>
                          <a:ea typeface="Batang"/>
                          <a:cs typeface="Times New Roman"/>
                        </a:rPr>
                        <a:t>coevaluación</a:t>
                      </a:r>
                      <a:r>
                        <a:rPr lang="es-ES_tradnl" sz="1200" dirty="0">
                          <a:latin typeface="Arial"/>
                          <a:ea typeface="Batang"/>
                          <a:cs typeface="Times New Roman"/>
                        </a:rPr>
                        <a:t> + observación (10%)</a:t>
                      </a:r>
                      <a:endParaRPr lang="es-ES" sz="1200" dirty="0">
                        <a:latin typeface="Times New Roman"/>
                        <a:ea typeface="Batang"/>
                        <a:cs typeface="Times New Roman"/>
                      </a:endParaRPr>
                    </a:p>
                  </a:txBody>
                  <a:tcPr marL="45261" marR="45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9682" name="Picture 2" descr="http://t0.gstatic.com/images?q=tbn:ANd9GcQHliieT3BB-kB5aAo5FfKKL6dWlFMfW1c2hP4kdE7HGNORTwOx-uF4ssAl"/>
          <p:cNvPicPr>
            <a:picLocks noChangeAspect="1" noChangeArrowheads="1"/>
          </p:cNvPicPr>
          <p:nvPr/>
        </p:nvPicPr>
        <p:blipFill>
          <a:blip r:embed="rId2" cstate="print"/>
          <a:srcRect/>
          <a:stretch>
            <a:fillRect/>
          </a:stretch>
        </p:blipFill>
        <p:spPr bwMode="auto">
          <a:xfrm>
            <a:off x="2411760" y="1988840"/>
            <a:ext cx="4412753" cy="244827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1295400" y="3200400"/>
            <a:ext cx="6400800" cy="3324944"/>
          </a:xfrm>
        </p:spPr>
        <p:txBody>
          <a:bodyPr>
            <a:normAutofit lnSpcReduction="10000"/>
          </a:bodyPr>
          <a:lstStyle/>
          <a:p>
            <a:r>
              <a:rPr lang="es-ES" sz="2800" dirty="0">
                <a:solidFill>
                  <a:schemeClr val="tx1"/>
                </a:solidFill>
                <a:latin typeface="+mj-lt"/>
              </a:rPr>
              <a:t>Ámbito humanístico</a:t>
            </a:r>
          </a:p>
          <a:p>
            <a:r>
              <a:rPr lang="es-ES" sz="2800" dirty="0">
                <a:solidFill>
                  <a:schemeClr val="tx1"/>
                </a:solidFill>
                <a:latin typeface="+mj-lt"/>
              </a:rPr>
              <a:t>Ámbito científico-técnico</a:t>
            </a:r>
          </a:p>
          <a:p>
            <a:r>
              <a:rPr lang="es-ES" sz="2800" dirty="0">
                <a:solidFill>
                  <a:schemeClr val="tx1"/>
                </a:solidFill>
                <a:latin typeface="+mj-lt"/>
              </a:rPr>
              <a:t>  Ámbito literario</a:t>
            </a:r>
          </a:p>
          <a:p>
            <a:r>
              <a:rPr lang="es-ES" sz="2800" dirty="0">
                <a:solidFill>
                  <a:schemeClr val="tx1"/>
                </a:solidFill>
                <a:latin typeface="+mj-lt"/>
              </a:rPr>
              <a:t>  Ámbito periodístico</a:t>
            </a:r>
          </a:p>
          <a:p>
            <a:r>
              <a:rPr lang="es-ES" sz="2800" dirty="0">
                <a:solidFill>
                  <a:schemeClr val="tx1"/>
                </a:solidFill>
                <a:latin typeface="+mj-lt"/>
              </a:rPr>
              <a:t>  Ámbito jurídicos y administrativo</a:t>
            </a:r>
          </a:p>
          <a:p>
            <a:r>
              <a:rPr lang="es-ES" sz="2800" dirty="0">
                <a:solidFill>
                  <a:schemeClr val="tx1"/>
                </a:solidFill>
                <a:latin typeface="+mj-lt"/>
              </a:rPr>
              <a:t>  Ámbito publicitario</a:t>
            </a:r>
          </a:p>
          <a:p>
            <a:r>
              <a:rPr lang="es-ES" sz="2800" dirty="0">
                <a:solidFill>
                  <a:schemeClr val="tx1"/>
                </a:solidFill>
                <a:latin typeface="+mj-lt"/>
              </a:rPr>
              <a:t>Otros…</a:t>
            </a:r>
          </a:p>
          <a:p>
            <a:endParaRPr lang="es-ES" dirty="0"/>
          </a:p>
        </p:txBody>
      </p:sp>
      <p:sp>
        <p:nvSpPr>
          <p:cNvPr id="3" name="2 Título"/>
          <p:cNvSpPr>
            <a:spLocks noGrp="1"/>
          </p:cNvSpPr>
          <p:nvPr>
            <p:ph type="ctrTitle"/>
          </p:nvPr>
        </p:nvSpPr>
        <p:spPr/>
        <p:txBody>
          <a:bodyPr/>
          <a:lstStyle/>
          <a:p>
            <a:r>
              <a:rPr lang="es-ES" dirty="0"/>
              <a:t>Ámbitos de uso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620688"/>
            <a:ext cx="7772400" cy="1008112"/>
          </a:xfrm>
        </p:spPr>
        <p:txBody>
          <a:bodyPr>
            <a:noAutofit/>
          </a:bodyPr>
          <a:lstStyle/>
          <a:p>
            <a:pPr algn="ctr"/>
            <a:br>
              <a:rPr lang="es-ES" sz="2400" dirty="0"/>
            </a:br>
            <a:br>
              <a:rPr lang="es-ES" sz="2400" dirty="0"/>
            </a:br>
            <a:br>
              <a:rPr lang="es-ES" sz="2400" dirty="0"/>
            </a:br>
            <a:br>
              <a:rPr lang="es-ES" sz="2400" dirty="0"/>
            </a:br>
            <a:br>
              <a:rPr lang="es-ES" sz="2400" dirty="0"/>
            </a:br>
            <a:r>
              <a:rPr lang="es-ES" sz="2400" dirty="0">
                <a:solidFill>
                  <a:schemeClr val="tx1"/>
                </a:solidFill>
              </a:rPr>
              <a:t>Pueden darse los siguientes </a:t>
            </a:r>
            <a:r>
              <a:rPr lang="es-ES" sz="2400" dirty="0"/>
              <a:t>géneros</a:t>
            </a:r>
            <a:r>
              <a:rPr lang="es-ES" sz="2400" dirty="0">
                <a:solidFill>
                  <a:schemeClr val="tx1"/>
                </a:solidFill>
              </a:rPr>
              <a:t> correspondientes a los distintos tipos de textos:</a:t>
            </a:r>
            <a:br>
              <a:rPr lang="es-ES" sz="2400" dirty="0"/>
            </a:br>
            <a:endParaRPr lang="es-ES" sz="2400" dirty="0"/>
          </a:p>
        </p:txBody>
      </p:sp>
      <p:sp>
        <p:nvSpPr>
          <p:cNvPr id="3" name="2 Marcador de contenido"/>
          <p:cNvSpPr>
            <a:spLocks noGrp="1"/>
          </p:cNvSpPr>
          <p:nvPr>
            <p:ph sz="quarter" idx="1"/>
          </p:nvPr>
        </p:nvSpPr>
        <p:spPr>
          <a:xfrm>
            <a:off x="827584" y="1556792"/>
            <a:ext cx="7772400" cy="4572000"/>
          </a:xfrm>
        </p:spPr>
        <p:txBody>
          <a:bodyPr>
            <a:normAutofit/>
          </a:bodyPr>
          <a:lstStyle/>
          <a:p>
            <a:r>
              <a:rPr lang="es-ES" sz="2800" dirty="0">
                <a:solidFill>
                  <a:schemeClr val="tx2"/>
                </a:solidFill>
              </a:rPr>
              <a:t>Textos humanísticos</a:t>
            </a:r>
            <a:r>
              <a:rPr lang="es-ES" sz="2800" dirty="0"/>
              <a:t>: ensayo, discurso…</a:t>
            </a:r>
          </a:p>
          <a:p>
            <a:r>
              <a:rPr lang="es-ES" sz="2800" dirty="0"/>
              <a:t> </a:t>
            </a:r>
            <a:r>
              <a:rPr lang="es-ES" sz="2800" dirty="0">
                <a:solidFill>
                  <a:schemeClr val="tx2"/>
                </a:solidFill>
              </a:rPr>
              <a:t>Textos científico-técnicos</a:t>
            </a:r>
            <a:r>
              <a:rPr lang="es-ES" sz="2800" dirty="0"/>
              <a:t>: prospecto médico, libro de texto, artículo divulgativo…</a:t>
            </a:r>
          </a:p>
          <a:p>
            <a:r>
              <a:rPr lang="es-ES" sz="2800" dirty="0"/>
              <a:t> </a:t>
            </a:r>
            <a:r>
              <a:rPr lang="es-ES" sz="2800" dirty="0">
                <a:solidFill>
                  <a:schemeClr val="tx2"/>
                </a:solidFill>
              </a:rPr>
              <a:t>Textos literarios</a:t>
            </a:r>
            <a:r>
              <a:rPr lang="es-ES" sz="2800" dirty="0"/>
              <a:t>: cuento, novela, poema, sainete…</a:t>
            </a:r>
          </a:p>
          <a:p>
            <a:r>
              <a:rPr lang="es-ES" sz="2800" dirty="0">
                <a:solidFill>
                  <a:schemeClr val="tx2"/>
                </a:solidFill>
              </a:rPr>
              <a:t>Textos periodísticos</a:t>
            </a:r>
            <a:r>
              <a:rPr lang="es-ES" sz="2800" dirty="0"/>
              <a:t>: noticia, artículo de opinión, reportaje…</a:t>
            </a:r>
          </a:p>
          <a:p>
            <a:r>
              <a:rPr lang="es-ES" sz="2800" dirty="0">
                <a:solidFill>
                  <a:schemeClr val="tx2"/>
                </a:solidFill>
              </a:rPr>
              <a:t>Textos jurídicos y administrativos</a:t>
            </a:r>
            <a:r>
              <a:rPr lang="es-ES" sz="2800" dirty="0"/>
              <a:t>: carta administrativa, decreto, instancia, leyes,…</a:t>
            </a:r>
          </a:p>
          <a:p>
            <a:r>
              <a:rPr lang="es-ES" sz="2800" dirty="0">
                <a:solidFill>
                  <a:schemeClr val="tx2"/>
                </a:solidFill>
              </a:rPr>
              <a:t>Textos publicitarios</a:t>
            </a:r>
            <a:r>
              <a:rPr lang="es-ES" sz="2800" dirty="0"/>
              <a:t>: anuncio, cartel…</a:t>
            </a:r>
          </a:p>
          <a:p>
            <a:pPr>
              <a:buNone/>
            </a:pP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403648" y="3140968"/>
            <a:ext cx="6400800" cy="3312368"/>
          </a:xfrm>
          <a:prstGeom prst="rect">
            <a:avLst/>
          </a:prstGeom>
        </p:spPr>
        <p:txBody>
          <a:bodyPr>
            <a:normAutofit fontScale="92500" lnSpcReduction="10000"/>
          </a:bodyPr>
          <a:lstStyle/>
          <a:p>
            <a:pPr marL="342900" lvl="0" indent="-342900" algn="ctr">
              <a:spcBef>
                <a:spcPct val="20000"/>
              </a:spcBef>
              <a:defRPr/>
            </a:pPr>
            <a:r>
              <a:rPr lang="es-ES" sz="3600" dirty="0">
                <a:latin typeface="+mj-lt"/>
              </a:rPr>
              <a:t>Descripción,</a:t>
            </a:r>
          </a:p>
          <a:p>
            <a:pPr marL="342900" lvl="0" indent="-342900" algn="ctr">
              <a:spcBef>
                <a:spcPct val="20000"/>
              </a:spcBef>
              <a:defRPr/>
            </a:pPr>
            <a:r>
              <a:rPr lang="es-ES" sz="3600" dirty="0">
                <a:latin typeface="+mj-lt"/>
              </a:rPr>
              <a:t>Narración</a:t>
            </a:r>
            <a:r>
              <a:rPr kumimoji="0" lang="es-ES" sz="3600" b="0" i="0" u="none" strike="noStrike" kern="1200" cap="none" spc="0" normalizeH="0" baseline="0" noProof="0" dirty="0">
                <a:ln>
                  <a:noFill/>
                </a:ln>
                <a:solidFill>
                  <a:schemeClr val="tx1"/>
                </a:solidFill>
                <a:effectLst/>
                <a:uLnTx/>
                <a:uFillTx/>
                <a:latin typeface="+mj-lt"/>
                <a:ea typeface="+mn-ea"/>
                <a:cs typeface="+mn-cs"/>
              </a:rPr>
              <a:t>,</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es-ES" sz="3600" b="0" i="0" u="none" strike="noStrike" kern="1200" cap="none" spc="0" normalizeH="0" baseline="0" noProof="0" dirty="0">
                <a:ln>
                  <a:noFill/>
                </a:ln>
                <a:solidFill>
                  <a:schemeClr val="tx1"/>
                </a:solidFill>
                <a:effectLst/>
                <a:uLnTx/>
                <a:uFillTx/>
                <a:latin typeface="+mj-lt"/>
                <a:ea typeface="+mn-ea"/>
                <a:cs typeface="+mn-cs"/>
              </a:rPr>
              <a:t> Diálogo, </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es-ES" sz="3600" b="0" i="0" u="none" strike="noStrike" kern="1200" cap="none" spc="0" normalizeH="0" baseline="0" noProof="0" dirty="0">
                <a:ln>
                  <a:noFill/>
                </a:ln>
                <a:solidFill>
                  <a:schemeClr val="tx1"/>
                </a:solidFill>
                <a:effectLst/>
                <a:uLnTx/>
                <a:uFillTx/>
                <a:latin typeface="+mj-lt"/>
                <a:ea typeface="+mn-ea"/>
                <a:cs typeface="+mn-cs"/>
              </a:rPr>
              <a:t>Exposición, </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es-ES" sz="3600" b="0" i="0" u="none" strike="noStrike" kern="1200" cap="none" spc="0" normalizeH="0" baseline="0" noProof="0" dirty="0">
                <a:ln>
                  <a:noFill/>
                </a:ln>
                <a:solidFill>
                  <a:schemeClr val="tx1"/>
                </a:solidFill>
                <a:effectLst/>
                <a:uLnTx/>
                <a:uFillTx/>
                <a:latin typeface="+mj-lt"/>
                <a:ea typeface="+mn-ea"/>
                <a:cs typeface="+mn-cs"/>
              </a:rPr>
              <a:t>Argumentación</a:t>
            </a:r>
            <a:r>
              <a:rPr kumimoji="0" lang="es-ES" sz="3600" b="0" i="0" u="none" strike="noStrike" kern="1200" cap="none" spc="0" normalizeH="0" noProof="0" dirty="0">
                <a:ln>
                  <a:noFill/>
                </a:ln>
                <a:solidFill>
                  <a:schemeClr val="tx1"/>
                </a:solidFill>
                <a:effectLst/>
                <a:uLnTx/>
                <a:uFillTx/>
                <a:latin typeface="+mj-lt"/>
                <a:ea typeface="+mn-ea"/>
                <a:cs typeface="+mn-cs"/>
              </a:rPr>
              <a:t> y</a:t>
            </a:r>
          </a:p>
          <a:p>
            <a:pPr marL="342900" marR="0" lvl="0" indent="-342900" algn="ctr" defTabSz="914400" rtl="0" eaLnBrk="1" fontAlgn="auto" latinLnBrk="0" hangingPunct="1">
              <a:lnSpc>
                <a:spcPct val="100000"/>
              </a:lnSpc>
              <a:spcBef>
                <a:spcPct val="20000"/>
              </a:spcBef>
              <a:spcAft>
                <a:spcPts val="0"/>
              </a:spcAft>
              <a:buClrTx/>
              <a:buSzTx/>
              <a:tabLst/>
              <a:defRPr/>
            </a:pPr>
            <a:r>
              <a:rPr kumimoji="0" lang="es-ES" sz="3600" b="0" i="0" u="none" strike="noStrike" kern="1200" cap="none" spc="0" normalizeH="0" noProof="0" dirty="0">
                <a:ln>
                  <a:noFill/>
                </a:ln>
                <a:solidFill>
                  <a:schemeClr val="tx1"/>
                </a:solidFill>
                <a:effectLst/>
                <a:uLnTx/>
                <a:uFillTx/>
                <a:latin typeface="+mj-lt"/>
                <a:ea typeface="+mn-ea"/>
                <a:cs typeface="+mn-cs"/>
              </a:rPr>
              <a:t> Prescripción </a:t>
            </a:r>
            <a:r>
              <a:rPr kumimoji="0" lang="es-ES" sz="2200" b="0" i="0" u="none" strike="noStrike" kern="1200" cap="none" spc="0" normalizeH="0" noProof="0" dirty="0">
                <a:ln>
                  <a:noFill/>
                </a:ln>
                <a:solidFill>
                  <a:schemeClr val="tx1"/>
                </a:solidFill>
                <a:effectLst/>
                <a:uLnTx/>
                <a:uFillTx/>
                <a:latin typeface="+mj-lt"/>
                <a:ea typeface="+mn-ea"/>
                <a:cs typeface="+mn-cs"/>
              </a:rPr>
              <a:t>(dentro de exposición).</a:t>
            </a:r>
            <a:endParaRPr kumimoji="0" lang="es-ES" sz="2200" b="0" i="0" u="none" strike="noStrike" kern="1200" cap="none" spc="0" normalizeH="0" baseline="0" noProof="0" dirty="0">
              <a:ln>
                <a:noFill/>
              </a:ln>
              <a:solidFill>
                <a:schemeClr val="tx1"/>
              </a:solidFill>
              <a:effectLst/>
              <a:uLnTx/>
              <a:uFillTx/>
              <a:latin typeface="+mj-lt"/>
              <a:ea typeface="+mn-ea"/>
              <a:cs typeface="+mn-cs"/>
            </a:endParaRPr>
          </a:p>
        </p:txBody>
      </p:sp>
      <p:sp>
        <p:nvSpPr>
          <p:cNvPr id="3" name="2 Título"/>
          <p:cNvSpPr>
            <a:spLocks noGrp="1"/>
          </p:cNvSpPr>
          <p:nvPr>
            <p:ph type="ctrTitle"/>
          </p:nvPr>
        </p:nvSpPr>
        <p:spPr>
          <a:xfrm>
            <a:off x="467544" y="1844824"/>
            <a:ext cx="8229600" cy="914958"/>
          </a:xfrm>
        </p:spPr>
        <p:txBody>
          <a:bodyPr>
            <a:normAutofit fontScale="90000"/>
          </a:bodyPr>
          <a:lstStyle/>
          <a:p>
            <a:pPr lvl="0"/>
            <a:br>
              <a:rPr lang="es-ES" b="1" dirty="0">
                <a:solidFill>
                  <a:schemeClr val="tx1"/>
                </a:solidFill>
                <a:ea typeface="+mn-ea"/>
                <a:cs typeface="+mn-cs"/>
              </a:rPr>
            </a:br>
            <a:r>
              <a:rPr lang="es-ES" b="1" dirty="0">
                <a:solidFill>
                  <a:schemeClr val="bg1"/>
                </a:solidFill>
                <a:ea typeface="+mn-ea"/>
                <a:cs typeface="+mn-cs"/>
              </a:rPr>
              <a:t>Estructuras o modelos  textuales</a:t>
            </a:r>
            <a:br>
              <a:rPr lang="es-ES" b="1" dirty="0">
                <a:solidFill>
                  <a:schemeClr val="bg1"/>
                </a:solidFill>
                <a:ea typeface="+mn-ea"/>
                <a:cs typeface="+mn-cs"/>
              </a:rPr>
            </a:br>
            <a:endParaRPr lang="es-ES"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755576" y="620688"/>
            <a:ext cx="7772400" cy="1362075"/>
          </a:xfrm>
        </p:spPr>
        <p:txBody>
          <a:bodyPr/>
          <a:lstStyle/>
          <a:p>
            <a:pPr algn="ctr"/>
            <a:r>
              <a:rPr lang="es-ES" dirty="0"/>
              <a:t>DESCRIPCIÓN</a:t>
            </a:r>
          </a:p>
        </p:txBody>
      </p:sp>
      <p:sp>
        <p:nvSpPr>
          <p:cNvPr id="5" name="4 Marcador de texto"/>
          <p:cNvSpPr>
            <a:spLocks noGrp="1"/>
          </p:cNvSpPr>
          <p:nvPr>
            <p:ph type="body" idx="1"/>
          </p:nvPr>
        </p:nvSpPr>
        <p:spPr>
          <a:xfrm>
            <a:off x="755576" y="2636912"/>
            <a:ext cx="7772400" cy="4104456"/>
          </a:xfrm>
        </p:spPr>
        <p:txBody>
          <a:bodyPr>
            <a:normAutofit fontScale="70000" lnSpcReduction="20000"/>
          </a:bodyPr>
          <a:lstStyle/>
          <a:p>
            <a:pPr algn="ctr"/>
            <a:r>
              <a:rPr lang="es-ES" b="1" dirty="0">
                <a:solidFill>
                  <a:schemeClr val="tx1"/>
                </a:solidFill>
                <a:latin typeface="+mj-lt"/>
              </a:rPr>
              <a:t>Describir</a:t>
            </a:r>
            <a:r>
              <a:rPr lang="es-ES" dirty="0">
                <a:solidFill>
                  <a:schemeClr val="tx1"/>
                </a:solidFill>
                <a:latin typeface="+mj-lt"/>
              </a:rPr>
              <a:t> es explicar, de forma detallada y ordenada, cómo son las personas, los lugares o los objetos. La descripción sirve sobre todo para </a:t>
            </a:r>
            <a:r>
              <a:rPr lang="es-ES" b="1" dirty="0">
                <a:solidFill>
                  <a:schemeClr val="tx1"/>
                </a:solidFill>
                <a:latin typeface="+mj-lt"/>
              </a:rPr>
              <a:t>ambientar la acción</a:t>
            </a:r>
            <a:r>
              <a:rPr lang="es-ES" dirty="0">
                <a:solidFill>
                  <a:schemeClr val="tx1"/>
                </a:solidFill>
                <a:latin typeface="+mj-lt"/>
              </a:rPr>
              <a:t> y crear una atmósfera que haga más creíbles los hechos que se narran. Muchas veces, las descripciones contribuyen a </a:t>
            </a:r>
            <a:r>
              <a:rPr lang="es-ES" b="1" dirty="0">
                <a:solidFill>
                  <a:schemeClr val="tx1"/>
                </a:solidFill>
                <a:latin typeface="+mj-lt"/>
              </a:rPr>
              <a:t>detener la acción</a:t>
            </a:r>
            <a:r>
              <a:rPr lang="es-ES" dirty="0">
                <a:solidFill>
                  <a:schemeClr val="tx1"/>
                </a:solidFill>
                <a:latin typeface="+mj-lt"/>
              </a:rPr>
              <a:t> y preparar el escenario de los hechos que siguen.</a:t>
            </a:r>
          </a:p>
          <a:p>
            <a:endParaRPr lang="es-ES" b="1" dirty="0">
              <a:solidFill>
                <a:schemeClr val="tx1"/>
              </a:solidFill>
              <a:latin typeface="+mj-lt"/>
            </a:endParaRPr>
          </a:p>
          <a:p>
            <a:pPr algn="ctr"/>
            <a:r>
              <a:rPr lang="es-ES" b="1" dirty="0">
                <a:solidFill>
                  <a:schemeClr val="tx1"/>
                </a:solidFill>
                <a:latin typeface="+mj-lt"/>
              </a:rPr>
              <a:t>Cómo se hace una descripción</a:t>
            </a:r>
            <a:endParaRPr lang="es-ES" dirty="0">
              <a:solidFill>
                <a:schemeClr val="tx1"/>
              </a:solidFill>
              <a:latin typeface="+mj-lt"/>
            </a:endParaRPr>
          </a:p>
          <a:p>
            <a:r>
              <a:rPr lang="es-ES" dirty="0">
                <a:solidFill>
                  <a:schemeClr val="tx1"/>
                </a:solidFill>
                <a:latin typeface="+mj-lt"/>
              </a:rPr>
              <a:t>Hay que </a:t>
            </a:r>
            <a:r>
              <a:rPr lang="es-ES" b="1" dirty="0">
                <a:solidFill>
                  <a:schemeClr val="tx1"/>
                </a:solidFill>
                <a:latin typeface="+mj-lt"/>
              </a:rPr>
              <a:t>observar</a:t>
            </a:r>
            <a:r>
              <a:rPr lang="es-ES" dirty="0">
                <a:solidFill>
                  <a:schemeClr val="tx1"/>
                </a:solidFill>
                <a:latin typeface="+mj-lt"/>
              </a:rPr>
              <a:t> con mucha atención y </a:t>
            </a:r>
            <a:r>
              <a:rPr lang="es-ES" b="1" dirty="0">
                <a:solidFill>
                  <a:schemeClr val="tx1"/>
                </a:solidFill>
                <a:latin typeface="+mj-lt"/>
              </a:rPr>
              <a:t>seleccionar</a:t>
            </a:r>
            <a:r>
              <a:rPr lang="es-ES" dirty="0">
                <a:solidFill>
                  <a:schemeClr val="tx1"/>
                </a:solidFill>
                <a:latin typeface="+mj-lt"/>
              </a:rPr>
              <a:t> los detalles más importantes. </a:t>
            </a:r>
          </a:p>
          <a:p>
            <a:r>
              <a:rPr lang="es-ES" dirty="0">
                <a:solidFill>
                  <a:schemeClr val="tx1"/>
                </a:solidFill>
                <a:latin typeface="+mj-lt"/>
              </a:rPr>
              <a:t>Después de seleccionar los detalles, hay que </a:t>
            </a:r>
            <a:r>
              <a:rPr lang="es-ES" b="1" dirty="0">
                <a:solidFill>
                  <a:schemeClr val="tx1"/>
                </a:solidFill>
                <a:latin typeface="+mj-lt"/>
              </a:rPr>
              <a:t>organizar</a:t>
            </a:r>
            <a:r>
              <a:rPr lang="es-ES" dirty="0">
                <a:solidFill>
                  <a:schemeClr val="tx1"/>
                </a:solidFill>
                <a:latin typeface="+mj-lt"/>
              </a:rPr>
              <a:t> los datos siguiendo un orden:</a:t>
            </a:r>
            <a:br>
              <a:rPr lang="es-ES" dirty="0">
                <a:solidFill>
                  <a:schemeClr val="tx1"/>
                </a:solidFill>
                <a:latin typeface="+mj-lt"/>
              </a:rPr>
            </a:br>
            <a:r>
              <a:rPr lang="es-ES" dirty="0">
                <a:solidFill>
                  <a:schemeClr val="tx1"/>
                </a:solidFill>
                <a:latin typeface="+mj-lt"/>
              </a:rPr>
              <a:t>	- De lo general a lo particular o al contrario.</a:t>
            </a:r>
            <a:br>
              <a:rPr lang="es-ES" dirty="0">
                <a:solidFill>
                  <a:schemeClr val="tx1"/>
                </a:solidFill>
                <a:latin typeface="+mj-lt"/>
              </a:rPr>
            </a:br>
            <a:r>
              <a:rPr lang="es-ES" dirty="0">
                <a:solidFill>
                  <a:schemeClr val="tx1"/>
                </a:solidFill>
                <a:latin typeface="+mj-lt"/>
              </a:rPr>
              <a:t>	- De los primeros planos al fondo o al contrario.</a:t>
            </a:r>
            <a:br>
              <a:rPr lang="es-ES" dirty="0">
                <a:solidFill>
                  <a:schemeClr val="tx1"/>
                </a:solidFill>
                <a:latin typeface="+mj-lt"/>
              </a:rPr>
            </a:br>
            <a:r>
              <a:rPr lang="es-ES" dirty="0">
                <a:solidFill>
                  <a:schemeClr val="tx1"/>
                </a:solidFill>
                <a:latin typeface="+mj-lt"/>
              </a:rPr>
              <a:t>	- De dentro a fuera o al contrario.</a:t>
            </a:r>
            <a:br>
              <a:rPr lang="es-ES" dirty="0">
                <a:solidFill>
                  <a:schemeClr val="tx1"/>
                </a:solidFill>
                <a:latin typeface="+mj-lt"/>
              </a:rPr>
            </a:br>
            <a:r>
              <a:rPr lang="es-ES" dirty="0">
                <a:solidFill>
                  <a:schemeClr val="tx1"/>
                </a:solidFill>
                <a:latin typeface="+mj-lt"/>
              </a:rPr>
              <a:t>	- De izquierda a derecha o al revés. </a:t>
            </a:r>
          </a:p>
          <a:p>
            <a:r>
              <a:rPr lang="es-ES" dirty="0">
                <a:solidFill>
                  <a:schemeClr val="tx1"/>
                </a:solidFill>
                <a:latin typeface="+mj-lt"/>
              </a:rPr>
              <a:t>Al describir hay que </a:t>
            </a:r>
            <a:r>
              <a:rPr lang="es-ES" b="1" dirty="0">
                <a:solidFill>
                  <a:schemeClr val="tx1"/>
                </a:solidFill>
                <a:latin typeface="+mj-lt"/>
              </a:rPr>
              <a:t>situar los objetos en el espacio</a:t>
            </a:r>
            <a:r>
              <a:rPr lang="es-ES" dirty="0">
                <a:solidFill>
                  <a:schemeClr val="tx1"/>
                </a:solidFill>
                <a:latin typeface="+mj-lt"/>
              </a:rPr>
              <a:t> con precisión. Se usarán expresiones como </a:t>
            </a:r>
            <a:r>
              <a:rPr lang="es-ES" i="1" dirty="0">
                <a:solidFill>
                  <a:schemeClr val="tx1"/>
                </a:solidFill>
                <a:latin typeface="+mj-lt"/>
              </a:rPr>
              <a:t>a la derecha, junto a, al fondo, detrás de, en el centro, alrededor...</a:t>
            </a:r>
            <a:r>
              <a:rPr lang="es-ES" dirty="0">
                <a:solidFill>
                  <a:schemeClr val="tx1"/>
                </a:solidFill>
                <a:latin typeface="+mj-lt"/>
              </a:rPr>
              <a:t> </a:t>
            </a:r>
          </a:p>
          <a:p>
            <a:endParaRPr lang="es-ES" dirty="0"/>
          </a:p>
          <a:p>
            <a:endParaRPr lang="es-ES" dirty="0"/>
          </a:p>
          <a:p>
            <a:endParaRPr lang="es-ES" dirty="0"/>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descr="data:image/jpg;base64,/9j/4AAQSkZJRgABAQAAAQABAAD/2wCEAAkGBhQSEBQUExQWFRUWGBgYGBgYGBgYGRccGhcaGhoeGBgXHygeFxkjGRoXHy8gIycpLCwwFx4xNTAqNSYrLCkBCQoKDgwOGg8PGiwkHyQsKSksLCwsLCwpLCwsLCksLCwsKiwsLCwsLCwsKSwsLCwsLCwsLCksLCwsLCwsLCwsKf/AABEIAMIBAwMBIgACEQEDEQH/xAAbAAABBQEBAAAAAAAAAAAAAAAEAQIDBQYAB//EAEMQAAECBAQDBgQEBAMHBQEAAAECEQADITEEEkFRBSJhBhNxgZGhMrHB8BRC0eEjUmLxFYKyFlNykqKzwgczQ3PSJP/EABoBAAMBAQEBAAAAAAAAAAAAAAECAwQABQb/xAApEQACAgEEAQQCAgMBAAAAAAAAAQIRAwQSITFBExQiUTJhBSNxobFC/9oADAMBAAIRAxEAPwDBw5oXLEpW6QNrR9SfONkIELEiRHNBBYwQsLlhwTBsWxsdDmhcsEA2FhzR2WCCxIWFCYdlhgWNhYUJhwTBFbGwsKEw7LHCtjRDnhQIUJgi2JCwoTDgmDYLGwsOywoTBsWxsLDssLlgoFjYWHBMKEwRXIevDKSASGBtHSpKlFkpKidACflBODClzUgJzk0y7x6z2ewaQgAtmawADekYdRqngXVm3S6T3F06PIJuEWkAqQpINiQQD4ExFHs/abhKZ0hUs0diDsRaPKeK8FXIPMHToofXrB02sWZc8MGq0csHK5RXQ4QoELljcefY2Fh+SEjgWilyx2WJckdkjCejuIwmFyxJkhQiGBuImhQIlyR2SOBuI2hQmJMkLlhwORHlh2WH5Y7LHC2MCYUJiQJhQmDYLI8sKExJljssEXcMywoTEmWFywRdxHlhWghOFUUlQSrKLliw8TaETIJsCfAPHJo52vBDlhwTEqpRFwQ/v4biJsHhwpaUkGtKXqCx8jXyjnJJWBW3QKBChMbLBdk5cwAB0/AxU7rKkFR1ASAK+Taxm+LYDuJvdlSSdGI8dPuhjNi1mLJLauzVn0WXFHe+gJoeG1eHy5bnaC8JwlU3N3bKyhzUCjE69AT4CNUpxjzJmKKlN1FWQSOHrWCUpJbb7rEGWN2MFJweHEqYuaZ03LSUAaLJSEoUphe6q28jR4+bKnzk4fDSkDIAhJBzOWJWuZMADgEU3fqw89a9b2q4+z05fx72J38vorOHYju1ZnYioo7/AKR6L2axxmJCwwJHlf8AvGOxfB5SZyJEqd3y1DnKU8qNW3JZzG/k4SUmR3UkJCkoc6qpSpYF3U7N+2XXZ8c4rb2zX/HYc2OTU+l/0i4pxU94zoy0A5nI6kilRWIcZg0TJKnZY9opuIcPzSSZSguZkC1uzF3cJNXAsDUO+rtSdnJC/wCEhc6k34XWEgKb82eqq6JGl4wQTUdyfR6c5Ldta7K7iWFCJhCbaQKExZ9q+Fpwq5hSCohhm/LQgHP/AFF3pFZh8QlYcEeGo8Y+h0moWWH7PltfpnhyNrpkjDr7QkPyx0azztzKbJC5Y9KHCZC5YlqQkCjMMpB8bvGO4vwBUlZCXUkeo/WPJxamM3XR7ufR5MS3LlAXDeErnqKUM4qXLCLlH/p9iSH5P+b9op8EFBXIrKd3b5RqcH2hxEpLFJm0dwX6aCBmnki/g0HTwxTjc0/8mUx/C5klWWYkpPkQfAikDNGixuJxOKCnlEgOfhLjwJuYETwOaggmVmewJ+bGLQy8fOrIzxfL+tOv8FQ0OEsmwME4vDlKiCkoOx08OkMyH1rWlN3OnWLKSoztNOqIQiFyxMZBD2p1H2YsODYZC5iQoEl6CjHxfS8dKaSs6EHKSj0V0rDKU+VJLXYPC5FAagHcGsb7GcClnL3csoW90ke4Fx5RZYbAhaCmZ6mr/pGGWvS5o9Rfxkn5PNJuAWkOUlt9IiCfvePT5/BypOShRb4WEVqOxICnDJ8XMGGvi18hcn8ZJNbHwYzD4DORXKCdTUeWsbLgGDw0pLLSla3fMUg/O0TYzsaFsrOAoDRJHu8UnEMD+GUDMxMoE2CjzNoSB+WjPaEnnjmVbqK4tO9O7cL/AGa/GY7MjIlLpNG0rACuFy0kcqQTqAB8rwLwDifeJrMQkEsFXSd6lrbRTdoeOSEqHcTVLUFhKnBJKSBmJNRUhgEilb5o89Sae2J6T20pMveMdlhMCchrp4axZ8I4FKlZUM6tTc6WfT9YpSfwUlEtc/PNmEZA6wEBVgo3AANdfDU6R2e7qWpapy1T5rplMo5UqJYFNeZnJGnLq4hJ55yjtb4GjhxqW9R5DuK4xMtJTLUlwXWoqTUAsaO5rT5Xjz3h3B04jHTFFCly/j5KMpRBypO2rDQxZ4/ssTMTKlvMzEFZdipBUaqejFgrazRseC9nvw2DEtJSJteYJYudiBmuAHauXWEjJQVp8hlF5GlJcHl/afCHB4lCigkFyEzHAoWajEjfxgrinbCZipcuXJlCQkBlJllkLBuCkB70vF725nmYo4VUwEykJZahXMwCipVWzEsMzCt3LxlUcMGHUtKVCYx5VFOVTXqHLVG8VyatRxXPl+DHLBtn/XwmdJTPVMROXNU6gUkklwkhstdCKU+sGqwiGSJMoqmgmgUOcMUqIbQbU6u5YbOFBNzc3s37wLJ4kqVPlqFKnN6ZWOw1NLx5+LXZJzSfRT0oxVm64DgFSCFzMssEsEuTMUtSS6z3ZcZS6U6VNqmCMVi1oJGUB3zL1OcOcygeapYF6NRmjL47HLmAkqD1Nuosw8/LwiGRxGcqWlMxedIzd2kM5Up0jOq55SdT56PDPvk93BotRSpHoXAuzc0ArKxlWGCMtW3BJ8Ka1JqYz3FuFJlT3nyVrkkkBVaFNqIBsdn1gjhvFMSjDiXIl8qkqPeTUv4lmyoQDQAvQeEdL4skLEsz2ASQlah8a2zKoTczCqwdgBaL20w8NGQ7acbzpEsVBVzKIIU6aC5cgpY203eMyVBKnlqNgxsdHcb33iy7ScXUuaouCdSQOoLbbMYqsMhyDpamkerp47YqjydTPc22WqcfNYOEv/UQk+YcNCxJJICQM/qE/WOjV8vsw/1/RvsZijqaeLQHKWFqYKBNrx59h+KTl8uZamDmpJbUufrSLTCYZWUrXNEutABmWWu2iWa5Pqxby9iguWez68pPiJuMJ2dRKV3ikDl5nJp56NFontNhFJLTJTsxyqTSradY85xPGkH+Esrn5TYqKQqtBTRhVm02hcIpMgpmqy96ogpQmiJSTRyLqIB/Ma9WeIyuXMmVjKMeIJL7NDxXtEnDpXMSXLcqS+ZWgU10of8AMWfR4pZ/aaeBhpmICQJxzjIMqky0zADR7KTmYnyMZLHTlzppUslSllypRfNVhfRg21Ilxa5q8q5rqAAy53YpFAEg6MAPKLxx12Z5ZmzRTcQhGMUrFKzSVSivIgpObPLJQNkZgbi1Graom4pUzDpzpBTKQZaKsXUvMlmHOQal922iJeFmTZpUsgqZ2FQcoTSlAACB0ifEz0rlJyKIAKnTqHOdJpZOYEPBXFJCPm2MxREuWhASkTUlTrSoFw1QretKGmU0cvB/D+03dzSqYhBCkJSyE5QwFSGNFFg56k0inWFTlgJDkFR8BmKiT6xacRlplygSgEE3s5/p21fwim5Vtfkntd7oro6Z2vnGcpUpSpYUAnkASKBnyh2LP1reLrhfbieJlJveJaveoSkFmDgAHKNbh2O7HFBncAilK/ekciYRZR8oDxQqjlqJp2ey8L42lS0q/EDMolATLTSYwDqCVAkpCiWDAkpcUpA8vtzOC+7/AA3eEB+8SpkG4qMvK7akCr0tHmmGxhDkEIIZzzFVqMS7e0MRxZSdVV/qLHag2jMsKs0vWcdHp/Eu2ClIKZYCFZajM6gSDY+OrekefKwSi0tCedWVAzAEAAVVn0uSTt4QLK44UsAlIPV4sMLxefNUESpXeLJICUuTQOaaw8cWzyCWoWTii2xMmXJGWU0zlCSuoyrysWFmYpFKWuXMRdm8P3E6XPmSkKYMLuV1ZV2AF2NKP4w4riS5IInZAv8A3aVBZTvnILIPS+4GtYe1czRKfQwFjb6YZZopqzeYTjHeTjiMSkEofIhDVUpnKnvZ/QPRiBO7Rzl4ozVSisfCgNzB+QFzcscztcDZozGF7STVmvdoSLqVmYeQck9AIkxna4AgSgVNdSqZvBIPKPEk/KB6KToL1Kqzb43tKmWju5aAiwdNSwDMV2UpqE22pU0mL7RY0EKkpQlnb8xD6h6E9SD7BswvtRO/lSPX9YQdrphaoFnAF61Z+kMtOlzQr1O7hNoKnnEFRmzyc+bMZpYrcVSAdEuAGgYzaubFq3IY7b9Ikx3E1rOVagEl8tQARp4n5wFg5TI5rnWg1t5uBHla2Scq+g478EyJhzDKKFm93p1cxHjJwTOSsg5TqAXcpO12v4eUSyVqz5XS4JAZifMDwbaIuLSQpKqkZXUC2gFXfZr9adcKfypl2+CwE1YJchh0rffWgud/CIsZOKQAC2WxF3csQBW8UmC4ot0gvXKHNg2vXWn2LidM5CEpqGbMxrp4VasNOLi0cpWgjCcbmygsnmSuq5ZeuWrGrUUH8y147FcUXiCyspYDKWsALAknUtEErmSxcZqFm6jofswJhcKtMwhDJSCpi5NCLFxUxeGplFfsSSb4vgMmZFlKFSkfCTmTQ9QwqTFcrB/xAmWGNbmnrqP1EGYWb/EJIGYDmFHDtr4iLKQQkuaqOYJZILG+vXL5j19DFr5KVS+v9kJadSKiclKVEc9KF2vrbq8JFiicpqCc3RTfJ/nHRu9b9/7MvpoqfxmUKSnKhBILMKsaPqoWoadIYrErXQWSxIpYsQCW+2g3Ddn5hTzhnuNPaLBfZ6ap8rN5B6MKk/e5iTkkzUoyaKrBShKvQtU0DuaAHT94YtJKiXSQoEM4pQh/nXSCsRgJshs6QCblwpqFhyuRu+sV2JxJCWGUlWo2fQ39tox5c7jL4jxjaph+EmS5XKhKVTCTlXcoATYA8rqruzk3ZguLzVLObmISyCSXYtZ605d2DxHwvBd/MKcwlhIKsynrUBhqTsI0q+xU9SAg5KAMrMwILVKWd2e8acU00pN8glGTVJcGb4dKPdqUhTLTXrlyl/EGg9IbMxBmZcvKQkgtQM/yZqRsOHdgloIK5yWZmSCXBNQSW010jTjs/gwgoTKCAQzp+I9SbkxSWWKfHIY4JSXPB52J4lyiMzEEJYMCoJYqpsVAAnpA2L4gZynWTlAASkN1boDU+sbfE9g8KQMqlpa5zCvk0NT2UwstJDgv/Mp676VianHs54snXFGDVlygJSVHobezlt7UiJOZLKS4IL0d+hqNwffaNsvgWGloITMAd3JUCo9KaRVYyXhzyIJUT+Y2Gt9oeMyM8W3m0UiJigStTKUf5q+Zf0gRa3MaPC9m5Sjz4hPglq+t4nGFweHJUV94bAFi3gAPeG3JMRYpPmRmBhy4Kiw1f6bmLFPG1SklEgqRmRlWoFlLq5t8KdGeraO0GS14QqKhLmKOiXJ+cAY7igVRKRLGwA9zB5k6Yt7VaYCzw5Mpj5BtqxaYVMsSRnSoJJzCwcjQalL19REOO40ZqhlQEkWb7pDJ+BXFJcsgRJBQVKNQWAdtH2+tYO4bJQUlLAsUlSi1hXlH712irC61+/CLjhSuQUauoIo9C7N5PWojLq5vHjtMfC90qoreLoyTKVSapcCzkedjWIcNwla1DICXIZgX6+kW3GsK6klId9q25vIAH26wXhuNrlB0sOpDD1YP4R2l1G/EvvyUnBRk76CsbwUypKBMQDmDVLqSS1hZIYMx2fwpJmKZVSGfetS1aD7EH4nikyaAZig9MoZqavvWKrFAO5DDUhi+lvE/pHlZ3uyuzRFquB8mekqBKWqUhrk0FSdWPW48icRMBBBHK24rSo+dOnWKnhZSslCvy1q27O71pvWLQYYKTzEa9N9rN7dYhNJS5HSZncFiACUksA6RSxJfW0XH44rGYWyjVw4pUeR9ooEYUomqCqNe4BDkOHu1etYs8AFJMxLPqFflbToH/WNGRJ8g6ZcYFGdfefkY016g+kFJSQQHN3c7PQHrTwgPhOZTl3SXBB0ZLVFje9j5wWlgtnapCnq9HBGjUfyO8ZJrk0JcIhlywFTC2YqZ7uNdPCIzxBSJmV3UpWugI9qm8ES1EAJqSDQ05qBn6NR6RT8YxKs6FAsTmqzj4iG9G9dIaHykTlwi/RxuYAAFJSNikkjxJMJGemykEuQokgWVS1gx0t5QsUFsspvaIk0Hv9YjR2pIul/8xeIB2fH8s7/p/SI/8CFXTOHmD/42j2FnxkdmQIx3FxNAcZSKB+a+h1HrFX3gKgAUgM3Kb0qCT5esWaeGMmqZzAfmZh5AV84rcXwNFVMxuxLabDXX0jBkmpTbY8YtfkFyJwljOySUqsSralqm1nA942f+38pKQSlaywsAAS27lvePPkl5VTYMVEkgtuBravSLLA8FSuUlTTaiwZv9MPhlGN7hm5r8A3G9vMQtTpIljQAA+pN4Am9qcQr/AOVXTSHzuBJSknLOsbt/+fukKngaKck8vs3zKI1rPjXgi8eR9sCxPEZqviWonxMDAKI+ZP1i7HAZdS00AbqSP/GsOHAEVDTi39adntlgrUw8C+3n5KlksGJKugp5PEkxbpYAipvX+8Hq4LLzFOWa4Z+dNHrXkiT/AACXXlm0/rFfDkge5iL7ab6K7DzMnwEgszvWEQhLkrOh6uYOTweUz5JxvXOjT/LDsJwWStWUJmjbnSz7A5GgPUwXIY6PLJ0huBU6SPhDEZksVOzuHpRx423jL8Qxs6TNWkzMxoczDmBAINQ4pG2l8HypSygxdIYFVSVF+tNYB7QdjgsIUJhTMYhiihAO7u4J+cYoan5tt8M9x6NRxKKXKMdN43NUzrt0SG9BCSeKrBqokai0EY3szOlkgpzMAeXmoUhWlbGKwyusa45L6ZklgiuGjRAZmLsktYaRruH4VsMEKJNyFat+VruPCMTwniMlCQmbKUttUzG8OVvrG7kcVlzJQKLNb+Wloz66blFJEMGHa3YDiZ6pfMVOE0NmNCN3Bpro9IpUTVTClzyuw6fWLHHzCWSkKL1/m6MwFK60ekH4ThCSgGZJKlG5zZXe1MxsIlpprGm35J5cbm6QLgcMEoFLn8zEX0N6mI8Xhx3Z3FHIYF/7ewi3xmBGUEJKco3KvWvjFdNmjISHYiwoQehoYxyk3O2WUK4AsDgigLUaKJU4YJZywe9enhE81RFAHANbgs5Zibag+MDYcKSZj0IckPvdgfusWqMOVykgkJJS9qii6EHw8nh5ryU9O1wZMY3+IvM5ckflN3000rE0qflzISymLVUEq6jqBWujxJxTChSRYFPKNzcijvqb/WAwgpVmCUKD0J1sxa4v7xoW1ohRf8FlFKSaFRITRThiKn9SDtE0snOQSAFBQBfQJYeNSzwzCcksg2SHUD+VQd2ZvzFRjsgOJDkM6+UhyXSKVNKF2G1LRnfLbNEekHYWWykqOhTRgasASOn6mKjFSXllVAtSmDu6U6AdSddmi5TieVLOHU3xAah7+jRS44u+oA9/EXHWmsJjuxXG0BJlLI5EHLpyj7vHQZgsC8tLrUKWSC3lzR0a9yO9CX0an8LMIGVQBq4I22JAgcYaeCzpO9QDqaN0+UccWQfzAjq7hgwSApi4+ugh6sYQTdZVlY5klgQaqdgBU084hTKfFgRw05QqsZS7fEKBoFxPZILByzFS1EGlSFDcux+lovzje7qoMSwCiKl6OEBTtpdy1Lw7vyoKzFWUZQwQmtBqq/MbdDHXLtHbImXkdnyJQlvVyzNzB3DBtaVbXrGlwUvKjKoIFBlykqI5Rdk15gTf8zRJ+KTzMqqXALVBdiTSgDC1KGJEzxXnKg/KKhy1GpVzr/aOcm+wqKXQHjsHMUyBypHxfASqjMS9ABVtwNmgmdwxK0KCu+BzBSVSu6SdXYqNv16wuBnTGUV5UjZ3NCxq1S4a+0STCopKiMwDqNA4cFxWxZnqKmBbGtLwZPF8DxisT/CKjKLFxMTlqBmfmrUCmsXE/hOZz3c4lZqRMQxNLPMBHwigagg5E9ZAIlzEuEggkIKQ3hYK30HlEyZiSsESyVKACeYEBJuSrcu5aKPJIFlf/ggFWWDzPzOKhjZbAEUrtHS+D4dSkhRUVJJomYwJYXd6u9Xi1XjWZpazdmTmFVEHle92P2IVcVyAhlAksOVnJD8tK6BulHaF3yGtICm8FklQcKooFg6mD8z84o9LaxdYSYjMkIzJQELc5CQ+ZOUVOiX6RXDi4zIqXUTcgFTbAA60FAYkK5+bLLEsUBBNtXOVwTU3ffcQsrl2PHM4fiQ8UxGVaDKTMXlWMwKGBSxIao1J11huGxa++QShSUkFwlGWhUhRuoOSyidyYRXaQS0gLLTiA7vkSpyC5TbwFoHxvbBKZQIGZZDkBajlFBuCQXfz2jlCXVAeok/JoJeMTzgpXXMA6VO38TKz9FgR5UnsbiXbKl6XUI9Gw2NeX3ilLSpTliohgkXylm19BAa+KKaYVTVS2NXYp0IUAQD7tXWGxTnjvaJlk8lNsxJ7FYkFmT6/tF92W4BNkd4ZzgFgnIM9a3BYBO58NHi2m8fchQxDpdmCSb0qpwl3ccrtSCp+P7tKVgKYlrZi7NUhbDze0UnmySVMlFRTuwGZMmomcoR3bAl3Soh1AUSkhJYC5pBCcaG5hlNgCb61cDcW21iGbxo8gloZJLuUgsGoSAAXc08OsRSeNp7xlJdUyzpWSqtSAHY/QdXjO4NoDa+ww8RFGB67PtvtVo6cqUmYTlDXDPcq8NoVfHUZky1XcpLAkJvel6D9oE4rx5KVBKEKUTqlLZdKlj0LAQqgw7kvIfJwklWdLJDoNS/xKS5Z/Sm5iswaFJnzkrKSJSQXYhKiUEMncO5pSgieZiUBJUoqAFgwKlAvzBIslh8vKOZiJYAOZg5FRsf6XZ+u8FOS8DPUP6BilOWSCAVlZJZJ/wB2XNBclq/WH4Th5MtYWljMQPiSQaSkEB9GUD4QSSCkFJJBHQB+m4t93cpJ0drbfWBv4JrJFPlFXhsqpyk5OXKRe6j3aQ48Xr1jpnDgnFy1Julak5S9P4LA0/qSfPxi2IVVhb7OtIYUqGnqqG9UPr8dFdjMSJkqUQAF96CcoLgZkkMDfy33vFPwA/DkOMwRR7DnO9wwBr1i1XJUelRv+0IZKh+Y/O/iaxyy0D1/0C8Gkyvw8oLKwoJAICdqfzj5R0GowpIufU/Qx0c8iKLUy+iJEpRS+VKStihlMlAYM412Pn0iPF8NKyU/ysGfKAGe565a+AiHE4grCJiiUoLDlzA15S2Wm4Hl0hO0WJEpKZYJzKBDkBZJNGD/AM1A/Q9GqrtUDirEyhlS2WEqKcxKiVJcjLo5DMfbWDpuCCUWWE5SSKFSmFqOXdz8W8ZngvFZqldygAZXVnIUGyij+jNr6ReHFTwvmA7v4UzCCAAWJdNyBzB9WhpxaFUkyfh05EiaQuWZZmDkzOoqa4azVoDqX3griWOUiWCJwSxyl0oISLHMH5DUN1LRncdxpCZqAmZMWtQyFgEkcyQbl0qp72ieR3RlfArOvMibmLrSVEgkpFz8LHYQu3/0xt1cIsZfE5aAEzFoVlc1LBdAkEJd72FLnaDxj3krUkpABKr0ZyHAsCWavj1ihwCJSO6ky5GdwoKW4dbAEhRIoirU6xY8ZQ0qXhkITzHIlLhmPwlTda+RjmlaQN3BLI4gC0uepBXMDZUh1KJdqAVqT6dXgLGcf7rI5lyiAUgrSp8oJAbK9jRyfK0EYLBYfDLTMSFLmPQEjlIfMwskEEnZmaG/ikYlZzoCzLcBLFQSKpJIOvMgVDisdwn+hlbVWQ4HGYifmyqCmBGZCiUp+EpUSvStr9KQ1JxSVJXOnoVKllzQEqFQSCBd9aM0XhmSpMpUqUAlNiBfmc/LNGIHFcUAVI7xctNASncU8QQxrdvWkfldHNKPku5nFZpUM0qZ3b0IBASQBoQ5NUl6e5itk42bOK2TMzKDOy1sCTsG1LdYsP8AaqYZCu8UZUwstyCFLTYZQdHDG1vKFwHaaYFZvilKqlxzBkOpRA+JLpWPKBt46JtpvsqZnZ5Q51rLks3dqruK1cvXdzFhhuCzZhDoQgCiSQoKIFXJSAz19YOxXbsSghShmWpILp87A/WsUU//ANRMS6ilYKS4FOr08HAelo7bkkK4RT7Zdfg5hIzlIy2ZSqVpQ66vECey6VpUozlKCqKLpFqtUOwDUgRHbOkpSllROczUkBgSWSE/moKuPSLfGdoJAlmWhYXViq1CDa+nyiTjOLAkr5YDhuykpFpk0EVoptqWi+wHBpUod5MK1ZdJiioVsWOlb9Yr8DxWUQGICjdLpJcOWcfdoLXxTMk5KlRIcF2BFwwY1F+kScpX8mGEop2xysQmWjMwGZ1XzAuas+nKfpFNxLjikzAZaZZSSGdwoV5ra1vV8sT4rhfeDmCiQDRwlLsWBA8Yhm8ObMjMgZrjQAO9b/YikZQR08saoszg0oQZhUlLh6m/MetySa/SFy5XGlyAOgevhFHPw4Ul1THSltSqj2NLU+3gyRxFISpMsqBUwLg3KaNdhT0ibjfRHdBhwlqUMstSkqULgOdgxNm2aGI4fOBUVzRMY3I1uXy3pu8R4XGzJXMqalTAuEoAeoAJeoPh+sDjG5yppigFqQwAFClqADo4d9I5eRlKNB+Y1BPnX5waMIEpdlEnQaE1Au9vTyiqncelIrlANN6Vo+97CApvaYukAOSHq4p46V+6tCKMn4BGcV3yXGMx8mXLC1rpSgapOzmtKxEiaiYCpBZLAgkmxFNHJZy2jRlsXikKNUylA81ywYnR6CvjWHYTtPJRymWJZ3BKh+tW0i/pfHhM7en4Nf3SAfiJ32f2MRoIGhJ1NW669faMx/jkpYKUzC6iC6qU2swuYCxWMmFwhQYkgAOWYOGeEWBvsVtm4E47kdGH6x0YmTjMYUgiYQPH9BHQfbP7QbZbScQv8PLSC7oYkaEE1rckN5iIJuEVMlNNQZik2NUs5csTrRL7NEy+LuGTlBJLAXYdev0gDHcYZDvo9DbmcWtVhfeHi5Xwg+s3wF8JkqkuFJCc0wEIBBIDuXUXJAYN4mFxeKVPmoCVFkjmYH4iXBcXuPsxVyeOKKnawBrfQJ8f3MTo7SqOchgGFALvfwh2pt3R27jkMTwVlpV1Bdbh1BqHU6+gg+VMCCoJqpQDkJAqC4bU6nzMCYrtFlCD3TBszbB/pX1hiOPpNQgppmJ30sbPaItZGuRbrphc7FLlPlSXWDUGgezHd3EQT8PMmIZRygqSXF2S9ARb8xhP9ppZubtfdnVTckwxHaAFwCk0cPR6fV/QevJTXgEn+yfAcCZnKs7kfFTKUlLF/B6wXKnlCSlLsdRmqaEhxc0T5wAOOqK/y5RUsWsaN1v6xKrj6UoJI1qz7369fECBJTfYFIXFT5qvhl0qpy1A9g1natYfgTPAypAS4Lu+9KEMb7aRS4zjIUTlVc3JqxqDWhA6DTrEE3jagjKiaVczByHNHJ8LBukVUJ0Mt/ZoMRwZ5maZNGZVW3o9AXYfpCTJMtJCElQCRYMCxDG+7E+cVGF4jNIfMXYgnUuksAN3Y+LbVjxCpxlqy0KKlROg0rcszefhA2SumxabZZf4Xh6Z3WS5q9Goa1BLj/qivXhMHUFSgxUzdQ1zS1R4GKiXjloSJig7khJJ1u/97xDOX3jAMHDu/KA6iX6/esaFjku2UUZGnljCMyWJYso+Gmz9NzE2Gw0kyywT+Vyx3UQffzaMOZdspc2p+kEpmKlsUqUzA1cAkXAbqCILw/UmF439msTxDCywWCXHQk2LAdA7Qie0cgAAEAUNCoNUPQU0fxjFT15jUNr7etTD04NbW0T5hVQ2sd7eNcs70l22egK4/KIoO81p0BIc3Nj6+MVk3jyFgZUOUkAi9zsRWj+XtSzuGzUKCE0KdA9dC4+6e8Enh04OW+OlzUn56xOOCC5sGxPth/Ee0mdkh0EEO5ozAVAswbewvHYfHkywO9CcpLqFDYN40FH1JipxPC5oJcEl/Enr6n3geZhVJAJSa2jQoQqkOoRZssDj5M2UkI5ZvKkvSj1IPV4quK4Lu/hWXRXNaty3lGfRMIsSPCDZMufNpzK8fEb2qAIT0tju+DnBJ2MVi5lHWDe/W94IVxdSFcpcBmIhh7PTqOlgWv13gU4TKvKt6Xb94qoxl0NURsxWdfKCHajuX8YupHY6apGYkJdmBexB9KiNXwjgUjKmZKSCQKqPg9rWixmJr+U1v66bN6RknqadRRzlxwYyX2OSAc80A6ACtntvCYbs1NSAc1KixN2EbKZg0ZXIRQhyKVNP3jpOQHlS52+rH7rEvcSE5fZl0cEmN8bdMp8tdo6NMqWpRfur/wBR+ghYX1pA2GAxE0BDitb7XB+xAWIx3KBy3c26Hx+zBU7DKWyByi7Nua9TSvlDsLhJYKQpLqs1d7hrkUaN0dqR0NqQ3ESytGYFmPSml4nkcLASoqXVny6v+jv6QzEYgWSAwerNVy/09OsdNxAKRQcwbZgSXJbp7HSA7fArt8BE7HoWAkUFRsKFLGlA/TbrFfisVypyqYHMSPOg8AAn3gabuGqfOv7/ACiB6NrvDxgkVUEcuaTrDCqFyNDjZq/d/pFivA+VjVJdjt7F4m/xInOSBzAi1A40GmsCiV/b78IRcsi8CkDbFhs/FpskACoOpZ3r1t6QGoQ1McRWOqjlGiSVOUmoO37QZJ40tIUDXM5rWpSQ/u8BIUxqH8YeqotpfwDQGk+0B0STcaVjKTy0LdbP6fOCvw/5UTBzEOPFVHPg/tAUnBLUBlDuW84kOAmJUBlUXJApteA6+wNLwy4wPBksCokkkhwpmob+/i3WL3E4SWtXMGSkJyhwxd3fajnzinwuAmlAT3cwCmal6U6MQR6xYjgswGuZizDzPrbXeMU3b/IlbIJPCpSk0SFMGJs5L2JsGp7we0pAMxQYjyJynr4+/SLDCYTu3DAFRSoOaZhQU1FHIG8N/wAPBfMoqJrZk3aw084g52+WOATcbLJSwJKSCNAGSm5swNx1idKw4LZiHJNjUNQdXg3/AA9BRVyaig3ow9zD5WBA5mAtUu5AADeDfOEbjQtMD7x+cgFRqNmtXwPyiLEcIUsJKkhKQSeutPenj0iyTMQKirNloa6wPjMenLlUoBgSNL6/SkBOV/ENLyVeJ4XLRMITKDUL7uXYOenzgtM3IQ6DQsACKNr618oEyr/NMCsx5Woz3fYMDBk1E2Y3woJAfV7WIp5XqGi/y4TEqx88BYsC/izGx6N0im4hhUJSSoJUXIDO7jXpcwejhM4MVzQBYXAoNqNt9YTGSciCCtJNg9WapP8AyiLYWlJciTTqyh4dxSdIcIUQDcM4NGr5Ui7w3a4nKFyww1TR6MaG1Ntoo5yQNfS0QJGoj1MmlxT5aJxyOj03DzpM9DS1u+hHMGJeo8oGnoUhRYMLuwD/AG3zjI9mU/8A9CHVlCi3Q7DpGy4jLJBUQFUcaeDV8LVePEz4PRnt8GiM9ysilzVN8Q9vrWOgMIV01/M3sEn5x0R2o7czPShnUo2NC+lGr509/CK/FMg5lPRiw1NQKm+sHg/1AskVqQAG0+7xW4+QFpBzOGZ/AD9/WNmPvkjDvkB/GJCVJKSXZtMp3pehMQyp6iwvp5frD14MPyl3cebaehr/AFCJZPDDmYkijvVjWvlceUa/ijX8UhiFpKkkhrb3HrrVolVg6Z6HM9Pb3PyiwPCVEhJsCwZ969d7QUMAzAE5bE0+enjEnkRFy+iukcJ3AZnJ8jTqX2+ohZfDkgkjVVHPrfSLPh3BCt8xpvejO/jQfK8ES+BoS1eYM2opTm2r8om8yvsW2ynRggpViDSw0J9rtA8zhinCsrihNzrUE7vRo2EvCoCs1S5ctua09YKlYZg4Aa9ak0v1DD3ifua6GimZyX2cAS7MqhL6PQ06QsngyCo8rl6CmtW+caCZIKlElYajix+LUbwuXukkAPQszPUu3qT7+U/Xl9nbW+ShkcASpNUEG4A2Yff6Ui1wXZqXlS6WZ2e5Lln208oNkFQIKk3YllBm11v91iabiwmoU56WoxZ66BjE5ZZvhDKNLkjkYMIyhCEpfQAWGZm8S3pBcqQALhw+vQnS9S9NxaKvGcRy5cxoQC9d629YIwM4KzMaABwxckvZzt838ZyjKrYY1dBJQrRaRYkkl7aN7eUJKwJUWzKUU1dyzn+8Rd8kZlg3JpqW/wCLRiWpEv4lABOal6BgD1e2kK00MkjkyEIIIAvR3J2PyaJJ84EkWYO+Xrp0/aBvxKLl6A+m96MX+cSSsYkpKiCGLNd3t40NfCOpnEpowCXLh6Np1oC2+wiDGBRLAAUuegYBmvT0gWdxNQIyyyupDOHerPsGA/eI8WtbpLsGLvVxoRc9PS8PHG/IGyZWIQAeUqNS9CGLtU6g2+WwWNyKLZCVh3NN2tZ7sNBeCO8SUqBB5WqW0Y+3TeOmTmFAEhTA1DvVIbQHw3iqVMV1QFiZSylJQMpZszBqEmz8pfXdobjsWUJbOgKoqhpcvS5PycbQ7HceQlCpbAAAg9HdhS9IzWImBSlKYVLxu0+F5H8ibm10WON7RqU7FIfapBZnHkTFRMnKUXJJPy+xDVyq1FbRqODSJcySXSnMihBL0uCPQ+pjXJQwK6AufJWcP4KqYkmmgr1P7N6wSeBqAuPAfvpQ+kXmGWQCkANpd+pYV2pq5iLvgpa0tUNrYtSoq9PvXM9ZO+OjvRUkNwfCkpUFFJ5Uhwqz2frv5RaHFswALAnalaVNGDO/jFYvFITloTpQ3alfBqeMdiVEAG7lJGzValzr6xlyTeRpyHjBR4RJL4zMSGCaVZihmJfUR0AiTL1AfyHz1joG2J22QFjMMmWlhUKoDV2YBjpf5+j5WHTyjKKA1I1PTZiR5wfKKCkWrWuhpfrQkVMQrxRclILsAbXFgHhVN9C7a5Q0cNSgu1Qwc6sW+bQSmSiqiCo0cV1OrfdIjkqUquU0D2tR3vbmP3YlXDDlUM2U0o9XvrsT5U8YRzrtjpCCQkKJAZ8oPkbOPE+nSGlCjzij6KsKnpcCv+aORhkoSnMSo9C1aGo1P6mCsMsPRkgXsTbT0Hp1ibl9DOuiOXmBAKuWlAKO413iVUrLzZVKOjaC58r+sESRez1LGtrWp77Q6ZML/FRi1rVPyFIm5B4oFE4lwzF2I6Wb2HpDlzHIS6XFFXsfrb0hyCE0uSK1uzgHxf6wEUAqBUsEFQtQsTSvStIKVibmWMhIAJGU6u25J1PUekQ4iSpSbuQfBgQ9PSIMZjAeVKi/9LUqd9WBgaZNJRykksST4B2fVneGjF9h3ug7D4oKZi+VgTVhRz7n9Id3TJcMQfIilwfF4z8/FLlnKk31LsALu4rTaJsH3szMSXexowrq8V9KubF3NhOKKWbKCLVLXY02Ib3ibC4wAOkJAKQAyTW5b/mffSM7i+FzlKZFTV6ir616fOJuH8Mn8qSUh61UA1HcNXT7eL+nHb2GmXvdgjmSoqfro5JpcOfbyifKqYAFlk1DAdX1qKCK2bgFS3JmBT0FSAOpGpdqdQzwiZSSlIUvOEjNSj0u+zCnl0ie1dphumHzcalKFnNmzDegcm4T0PudqDSMSQ+ZJuS5tU1ofcfpCS+HoSMoIKbGj3qXOot4ecSYjGggUSwCg3QOKl6tQ+UFRXSFcmM/ELVQEBndgKZmKelXV6xVT8aTNyTCBuCXHMP7GK78acyjmPNtqQOTyBCfSK6Y5JfW53jbHTV2KvkW2I4xlUpJIITzAHqxCehc1azHpACuMTVJIcsX8N/MxAMNq0HcNwIUSBqDQ6MHcb2I84r6UYq2P8V0R4LhK52YgHQnRwSAW8HHvBCOBTAHXQhTBOhZxfZwB56RrJGE/lALAEFmuoAip3U5pEeNcOEVqB01ItY399oz+5d0guSoCPAhVT0q43caE11+cG8Jw/crWoEMpJcPQu7eVfaI5aDUnmoXvUM4p1BA9IYJpAGV1JZ1a6OehY/SJSySkqsVUuS074ZjoDt4dNQ7dYhmJ21ykmlaj6FujCAZWKBNiAQ6hWhs5bYXbQi0TfiCEkJopIalulK2qAx16RHbQ1icQw9lVejlrtcsPN4mRiUqBCaEZWdnbW19elabRXzcbNUSWJpRNH0rTfSBcYZmbOpLAhgA2xauz16ggw6g3wwbvJYKwaiaJpa6TajVrS0LFIOJBNBKJ681d/eOh/TYKZe4BIdVLJLdOUmG4qiS1OY/JUdHRll2BdFlhhyzujN0qm0cpAzCg/N/3ISOjOu2VK3Efl6hT9fihMHUl6/AfYR0dGjwTf5F+BVHgr5mKvHH+IP+E/6THR0Qj2NkKLHLIysSHS5bVjR4EwpdMx/5TCR0bYdEWWGCHKn/AIlexRGk4aKD/N8xCx0TzdFsZS8UUe8vv8xFgKA+Bjo6C/xRUEfmH/Af9JPzgFaiCti3Kj/QI6OhokfBEiaozaknz/q/c+sSiWM5oPhVp0VHR0VQkOwzCB0perkv5zEvAWPV/wC71RN/7o/U+phI6Ox/kFGcnWiOVHR0e0zvBKdI2fZ6WNh/7ixbTu/lHR0ZNV0GBaTT/AUdaV1qVE+pAPlAnEKKU1KK/wC8R8o6OjyUc+yFZ5P8oPmxitlKP4cf/Wr/AELhI6Hj0H7C8YplECgIH1ibE/F/lX7AQkdBZ0vxB+FF563/AKv0+UF49A7pFP8A4knzPevHR0CfYY9E05IcU/Kj/QISOjoQY//Z"/>
          <p:cNvSpPr>
            <a:spLocks noChangeAspect="1" noChangeArrowheads="1"/>
          </p:cNvSpPr>
          <p:nvPr/>
        </p:nvSpPr>
        <p:spPr bwMode="auto">
          <a:xfrm>
            <a:off x="63500" y="-8969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35844" name="AutoShape 4" descr="data:image/jpg;base64,/9j/4AAQSkZJRgABAQAAAQABAAD/2wCEAAkGBhQSEBQUExQWFRUWGBgYGBgYGBgYGRccGhcaGhoeGBgXHygeFxkjGRoXHy8gIycpLCwwFx4xNTAqNSYrLCkBCQoKDgwOGg8PGiwkHyQsKSksLCwsLCwpLCwsLCksLCwsKiwsLCwsLCwsKSwsLCwsLCwsLCksLCwsLCwsLCwsKf/AABEIAMIBAwMBIgACEQEDEQH/xAAbAAABBQEBAAAAAAAAAAAAAAAEAQIDBQYAB//EAEMQAAECBAQDBgQEBAMHBQEAAAECEQADITEEEkFRBSJhBhNxgZGhMrHB8BRC0eEjUmLxFYKyFlNykqKzwgczQ3PSJP/EABoBAAMBAQEBAAAAAAAAAAAAAAECAwQABQb/xAApEQACAgEEAQQCAgMBAAAAAAAAAQIRAwQSITFBExQiUTJhBSNxobFC/9oADAMBAAIRAxEAPwDBw5oXLEpW6QNrR9SfONkIELEiRHNBBYwQsLlhwTBsWxsdDmhcsEA2FhzR2WCCxIWFCYdlhgWNhYUJhwTBFbGwsKEw7LHCtjRDnhQIUJgi2JCwoTDgmDYLGwsOywoTBsWxsLDssLlgoFjYWHBMKEwRXIevDKSASGBtHSpKlFkpKidACflBODClzUgJzk0y7x6z2ewaQgAtmawADekYdRqngXVm3S6T3F06PIJuEWkAqQpINiQQD4ExFHs/abhKZ0hUs0diDsRaPKeK8FXIPMHToofXrB02sWZc8MGq0csHK5RXQ4QoELljcefY2Fh+SEjgWilyx2WJckdkjCejuIwmFyxJkhQiGBuImhQIlyR2SOBuI2hQmJMkLlhwORHlh2WH5Y7LHC2MCYUJiQJhQmDYLI8sKExJljssEXcMywoTEmWFywRdxHlhWghOFUUlQSrKLliw8TaETIJsCfAPHJo52vBDlhwTEqpRFwQ/v4biJsHhwpaUkGtKXqCx8jXyjnJJWBW3QKBChMbLBdk5cwAB0/AxU7rKkFR1ASAK+Taxm+LYDuJvdlSSdGI8dPuhjNi1mLJLauzVn0WXFHe+gJoeG1eHy5bnaC8JwlU3N3bKyhzUCjE69AT4CNUpxjzJmKKlN1FWQSOHrWCUpJbb7rEGWN2MFJweHEqYuaZ03LSUAaLJSEoUphe6q28jR4+bKnzk4fDSkDIAhJBzOWJWuZMADgEU3fqw89a9b2q4+z05fx72J38vorOHYju1ZnYioo7/AKR6L2axxmJCwwJHlf8AvGOxfB5SZyJEqd3y1DnKU8qNW3JZzG/k4SUmR3UkJCkoc6qpSpYF3U7N+2XXZ8c4rb2zX/HYc2OTU+l/0i4pxU94zoy0A5nI6kilRWIcZg0TJKnZY9opuIcPzSSZSguZkC1uzF3cJNXAsDUO+rtSdnJC/wCEhc6k34XWEgKb82eqq6JGl4wQTUdyfR6c5Ldta7K7iWFCJhCbaQKExZ9q+Fpwq5hSCohhm/LQgHP/AFF3pFZh8QlYcEeGo8Y+h0moWWH7PltfpnhyNrpkjDr7QkPyx0azztzKbJC5Y9KHCZC5YlqQkCjMMpB8bvGO4vwBUlZCXUkeo/WPJxamM3XR7ufR5MS3LlAXDeErnqKUM4qXLCLlH/p9iSH5P+b9op8EFBXIrKd3b5RqcH2hxEpLFJm0dwX6aCBmnki/g0HTwxTjc0/8mUx/C5klWWYkpPkQfAikDNGixuJxOKCnlEgOfhLjwJuYETwOaggmVmewJ+bGLQy8fOrIzxfL+tOv8FQ0OEsmwME4vDlKiCkoOx08OkMyH1rWlN3OnWLKSoztNOqIQiFyxMZBD2p1H2YsODYZC5iQoEl6CjHxfS8dKaSs6EHKSj0V0rDKU+VJLXYPC5FAagHcGsb7GcClnL3csoW90ke4Fx5RZYbAhaCmZ6mr/pGGWvS5o9Rfxkn5PNJuAWkOUlt9IiCfvePT5/BypOShRb4WEVqOxICnDJ8XMGGvi18hcn8ZJNbHwYzD4DORXKCdTUeWsbLgGDw0pLLSla3fMUg/O0TYzsaFsrOAoDRJHu8UnEMD+GUDMxMoE2CjzNoSB+WjPaEnnjmVbqK4tO9O7cL/AGa/GY7MjIlLpNG0rACuFy0kcqQTqAB8rwLwDifeJrMQkEsFXSd6lrbRTdoeOSEqHcTVLUFhKnBJKSBmJNRUhgEilb5o89Sae2J6T20pMveMdlhMCchrp4axZ8I4FKlZUM6tTc6WfT9YpSfwUlEtc/PNmEZA6wEBVgo3AANdfDU6R2e7qWpapy1T5rplMo5UqJYFNeZnJGnLq4hJ55yjtb4GjhxqW9R5DuK4xMtJTLUlwXWoqTUAsaO5rT5Xjz3h3B04jHTFFCly/j5KMpRBypO2rDQxZ4/ssTMTKlvMzEFZdipBUaqejFgrazRseC9nvw2DEtJSJteYJYudiBmuAHauXWEjJQVp8hlF5GlJcHl/afCHB4lCigkFyEzHAoWajEjfxgrinbCZipcuXJlCQkBlJllkLBuCkB70vF725nmYo4VUwEykJZahXMwCipVWzEsMzCt3LxlUcMGHUtKVCYx5VFOVTXqHLVG8VyatRxXPl+DHLBtn/XwmdJTPVMROXNU6gUkklwkhstdCKU+sGqwiGSJMoqmgmgUOcMUqIbQbU6u5YbOFBNzc3s37wLJ4kqVPlqFKnN6ZWOw1NLx5+LXZJzSfRT0oxVm64DgFSCFzMssEsEuTMUtSS6z3ZcZS6U6VNqmCMVi1oJGUB3zL1OcOcygeapYF6NRmjL47HLmAkqD1Nuosw8/LwiGRxGcqWlMxedIzd2kM5Up0jOq55SdT56PDPvk93BotRSpHoXAuzc0ArKxlWGCMtW3BJ8Ka1JqYz3FuFJlT3nyVrkkkBVaFNqIBsdn1gjhvFMSjDiXIl8qkqPeTUv4lmyoQDQAvQeEdL4skLEsz2ASQlah8a2zKoTczCqwdgBaL20w8NGQ7acbzpEsVBVzKIIU6aC5cgpY203eMyVBKnlqNgxsdHcb33iy7ScXUuaouCdSQOoLbbMYqsMhyDpamkerp47YqjydTPc22WqcfNYOEv/UQk+YcNCxJJICQM/qE/WOjV8vsw/1/RvsZijqaeLQHKWFqYKBNrx59h+KTl8uZamDmpJbUufrSLTCYZWUrXNEutABmWWu2iWa5Pqxby9iguWez68pPiJuMJ2dRKV3ikDl5nJp56NFontNhFJLTJTsxyqTSradY85xPGkH+Esrn5TYqKQqtBTRhVm02hcIpMgpmqy96ogpQmiJSTRyLqIB/Ma9WeIyuXMmVjKMeIJL7NDxXtEnDpXMSXLcqS+ZWgU10of8AMWfR4pZ/aaeBhpmICQJxzjIMqky0zADR7KTmYnyMZLHTlzppUslSllypRfNVhfRg21Ilxa5q8q5rqAAy53YpFAEg6MAPKLxx12Z5ZmzRTcQhGMUrFKzSVSivIgpObPLJQNkZgbi1Graom4pUzDpzpBTKQZaKsXUvMlmHOQal922iJeFmTZpUsgqZ2FQcoTSlAACB0ifEz0rlJyKIAKnTqHOdJpZOYEPBXFJCPm2MxREuWhASkTUlTrSoFw1QretKGmU0cvB/D+03dzSqYhBCkJSyE5QwFSGNFFg56k0inWFTlgJDkFR8BmKiT6xacRlplygSgEE3s5/p21fwim5Vtfkntd7oro6Z2vnGcpUpSpYUAnkASKBnyh2LP1reLrhfbieJlJveJaveoSkFmDgAHKNbh2O7HFBncAilK/ekciYRZR8oDxQqjlqJp2ey8L42lS0q/EDMolATLTSYwDqCVAkpCiWDAkpcUpA8vtzOC+7/AA3eEB+8SpkG4qMvK7akCr0tHmmGxhDkEIIZzzFVqMS7e0MRxZSdVV/qLHag2jMsKs0vWcdHp/Eu2ClIKZYCFZajM6gSDY+OrekefKwSi0tCedWVAzAEAAVVn0uSTt4QLK44UsAlIPV4sMLxefNUESpXeLJICUuTQOaaw8cWzyCWoWTii2xMmXJGWU0zlCSuoyrysWFmYpFKWuXMRdm8P3E6XPmSkKYMLuV1ZV2AF2NKP4w4riS5IInZAv8A3aVBZTvnILIPS+4GtYe1czRKfQwFjb6YZZopqzeYTjHeTjiMSkEofIhDVUpnKnvZ/QPRiBO7Rzl4ozVSisfCgNzB+QFzcscztcDZozGF7STVmvdoSLqVmYeQck9AIkxna4AgSgVNdSqZvBIPKPEk/KB6KToL1Kqzb43tKmWju5aAiwdNSwDMV2UpqE22pU0mL7RY0EKkpQlnb8xD6h6E9SD7BswvtRO/lSPX9YQdrphaoFnAF61Z+kMtOlzQr1O7hNoKnnEFRmzyc+bMZpYrcVSAdEuAGgYzaubFq3IY7b9Ikx3E1rOVagEl8tQARp4n5wFg5TI5rnWg1t5uBHla2Scq+g478EyJhzDKKFm93p1cxHjJwTOSsg5TqAXcpO12v4eUSyVqz5XS4JAZifMDwbaIuLSQpKqkZXUC2gFXfZr9adcKfypl2+CwE1YJchh0rffWgud/CIsZOKQAC2WxF3csQBW8UmC4ot0gvXKHNg2vXWn2LidM5CEpqGbMxrp4VasNOLi0cpWgjCcbmygsnmSuq5ZeuWrGrUUH8y147FcUXiCyspYDKWsALAknUtEErmSxcZqFm6jofswJhcKtMwhDJSCpi5NCLFxUxeGplFfsSSb4vgMmZFlKFSkfCTmTQ9QwqTFcrB/xAmWGNbmnrqP1EGYWb/EJIGYDmFHDtr4iLKQQkuaqOYJZILG+vXL5j19DFr5KVS+v9kJadSKiclKVEc9KF2vrbq8JFiicpqCc3RTfJ/nHRu9b9/7MvpoqfxmUKSnKhBILMKsaPqoWoadIYrErXQWSxIpYsQCW+2g3Ddn5hTzhnuNPaLBfZ6ap8rN5B6MKk/e5iTkkzUoyaKrBShKvQtU0DuaAHT94YtJKiXSQoEM4pQh/nXSCsRgJshs6QCblwpqFhyuRu+sV2JxJCWGUlWo2fQ39tox5c7jL4jxjaph+EmS5XKhKVTCTlXcoATYA8rqruzk3ZguLzVLObmISyCSXYtZ605d2DxHwvBd/MKcwlhIKsynrUBhqTsI0q+xU9SAg5KAMrMwILVKWd2e8acU00pN8glGTVJcGb4dKPdqUhTLTXrlyl/EGg9IbMxBmZcvKQkgtQM/yZqRsOHdgloIK5yWZmSCXBNQSW010jTjs/gwgoTKCAQzp+I9SbkxSWWKfHIY4JSXPB52J4lyiMzEEJYMCoJYqpsVAAnpA2L4gZynWTlAASkN1boDU+sbfE9g8KQMqlpa5zCvk0NT2UwstJDgv/Mp676VianHs54snXFGDVlygJSVHobezlt7UiJOZLKS4IL0d+hqNwffaNsvgWGloITMAd3JUCo9KaRVYyXhzyIJUT+Y2Gt9oeMyM8W3m0UiJigStTKUf5q+Zf0gRa3MaPC9m5Sjz4hPglq+t4nGFweHJUV94bAFi3gAPeG3JMRYpPmRmBhy4Kiw1f6bmLFPG1SklEgqRmRlWoFlLq5t8KdGeraO0GS14QqKhLmKOiXJ+cAY7igVRKRLGwA9zB5k6Yt7VaYCzw5Mpj5BtqxaYVMsSRnSoJJzCwcjQalL19REOO40ZqhlQEkWb7pDJ+BXFJcsgRJBQVKNQWAdtH2+tYO4bJQUlLAsUlSi1hXlH712irC61+/CLjhSuQUauoIo9C7N5PWojLq5vHjtMfC90qoreLoyTKVSapcCzkedjWIcNwla1DICXIZgX6+kW3GsK6klId9q25vIAH26wXhuNrlB0sOpDD1YP4R2l1G/EvvyUnBRk76CsbwUypKBMQDmDVLqSS1hZIYMx2fwpJmKZVSGfetS1aD7EH4nikyaAZig9MoZqavvWKrFAO5DDUhi+lvE/pHlZ3uyuzRFquB8mekqBKWqUhrk0FSdWPW48icRMBBBHK24rSo+dOnWKnhZSslCvy1q27O71pvWLQYYKTzEa9N9rN7dYhNJS5HSZncFiACUksA6RSxJfW0XH44rGYWyjVw4pUeR9ooEYUomqCqNe4BDkOHu1etYs8AFJMxLPqFflbToH/WNGRJ8g6ZcYFGdfefkY016g+kFJSQQHN3c7PQHrTwgPhOZTl3SXBB0ZLVFje9j5wWlgtnapCnq9HBGjUfyO8ZJrk0JcIhlywFTC2YqZ7uNdPCIzxBSJmV3UpWugI9qm8ES1EAJqSDQ05qBn6NR6RT8YxKs6FAsTmqzj4iG9G9dIaHykTlwi/RxuYAAFJSNikkjxJMJGemykEuQokgWVS1gx0t5QsUFsspvaIk0Hv9YjR2pIul/8xeIB2fH8s7/p/SI/8CFXTOHmD/42j2FnxkdmQIx3FxNAcZSKB+a+h1HrFX3gKgAUgM3Kb0qCT5esWaeGMmqZzAfmZh5AV84rcXwNFVMxuxLabDXX0jBkmpTbY8YtfkFyJwljOySUqsSralqm1nA942f+38pKQSlaywsAAS27lvePPkl5VTYMVEkgtuBravSLLA8FSuUlTTaiwZv9MPhlGN7hm5r8A3G9vMQtTpIljQAA+pN4Am9qcQr/AOVXTSHzuBJSknLOsbt/+fukKngaKck8vs3zKI1rPjXgi8eR9sCxPEZqviWonxMDAKI+ZP1i7HAZdS00AbqSP/GsOHAEVDTi39adntlgrUw8C+3n5KlksGJKugp5PEkxbpYAipvX+8Hq4LLzFOWa4Z+dNHrXkiT/AACXXlm0/rFfDkge5iL7ab6K7DzMnwEgszvWEQhLkrOh6uYOTweUz5JxvXOjT/LDsJwWStWUJmjbnSz7A5GgPUwXIY6PLJ0huBU6SPhDEZksVOzuHpRx423jL8Qxs6TNWkzMxoczDmBAINQ4pG2l8HypSygxdIYFVSVF+tNYB7QdjgsIUJhTMYhiihAO7u4J+cYoan5tt8M9x6NRxKKXKMdN43NUzrt0SG9BCSeKrBqokai0EY3szOlkgpzMAeXmoUhWlbGKwyusa45L6ZklgiuGjRAZmLsktYaRruH4VsMEKJNyFat+VruPCMTwniMlCQmbKUttUzG8OVvrG7kcVlzJQKLNb+Wloz66blFJEMGHa3YDiZ6pfMVOE0NmNCN3Bpro9IpUTVTClzyuw6fWLHHzCWSkKL1/m6MwFK60ekH4ThCSgGZJKlG5zZXe1MxsIlpprGm35J5cbm6QLgcMEoFLn8zEX0N6mI8Xhx3Z3FHIYF/7ewi3xmBGUEJKco3KvWvjFdNmjISHYiwoQehoYxyk3O2WUK4AsDgigLUaKJU4YJZywe9enhE81RFAHANbgs5Zibag+MDYcKSZj0IckPvdgfusWqMOVykgkJJS9qii6EHw8nh5ryU9O1wZMY3+IvM5ckflN3000rE0qflzISymLVUEq6jqBWujxJxTChSRYFPKNzcijvqb/WAwgpVmCUKD0J1sxa4v7xoW1ohRf8FlFKSaFRITRThiKn9SDtE0snOQSAFBQBfQJYeNSzwzCcksg2SHUD+VQd2ZvzFRjsgOJDkM6+UhyXSKVNKF2G1LRnfLbNEekHYWWykqOhTRgasASOn6mKjFSXllVAtSmDu6U6AdSddmi5TieVLOHU3xAah7+jRS44u+oA9/EXHWmsJjuxXG0BJlLI5EHLpyj7vHQZgsC8tLrUKWSC3lzR0a9yO9CX0an8LMIGVQBq4I22JAgcYaeCzpO9QDqaN0+UccWQfzAjq7hgwSApi4+ugh6sYQTdZVlY5klgQaqdgBU084hTKfFgRw05QqsZS7fEKBoFxPZILByzFS1EGlSFDcux+lovzje7qoMSwCiKl6OEBTtpdy1Lw7vyoKzFWUZQwQmtBqq/MbdDHXLtHbImXkdnyJQlvVyzNzB3DBtaVbXrGlwUvKjKoIFBlykqI5Rdk15gTf8zRJ+KTzMqqXALVBdiTSgDC1KGJEzxXnKg/KKhy1GpVzr/aOcm+wqKXQHjsHMUyBypHxfASqjMS9ABVtwNmgmdwxK0KCu+BzBSVSu6SdXYqNv16wuBnTGUV5UjZ3NCxq1S4a+0STCopKiMwDqNA4cFxWxZnqKmBbGtLwZPF8DxisT/CKjKLFxMTlqBmfmrUCmsXE/hOZz3c4lZqRMQxNLPMBHwigagg5E9ZAIlzEuEggkIKQ3hYK30HlEyZiSsESyVKACeYEBJuSrcu5aKPJIFlf/ggFWWDzPzOKhjZbAEUrtHS+D4dSkhRUVJJomYwJYXd6u9Xi1XjWZpazdmTmFVEHle92P2IVcVyAhlAksOVnJD8tK6BulHaF3yGtICm8FklQcKooFg6mD8z84o9LaxdYSYjMkIzJQELc5CQ+ZOUVOiX6RXDi4zIqXUTcgFTbAA60FAYkK5+bLLEsUBBNtXOVwTU3ffcQsrl2PHM4fiQ8UxGVaDKTMXlWMwKGBSxIao1J11huGxa++QShSUkFwlGWhUhRuoOSyidyYRXaQS0gLLTiA7vkSpyC5TbwFoHxvbBKZQIGZZDkBajlFBuCQXfz2jlCXVAeok/JoJeMTzgpXXMA6VO38TKz9FgR5UnsbiXbKl6XUI9Gw2NeX3ilLSpTliohgkXylm19BAa+KKaYVTVS2NXYp0IUAQD7tXWGxTnjvaJlk8lNsxJ7FYkFmT6/tF92W4BNkd4ZzgFgnIM9a3BYBO58NHi2m8fchQxDpdmCSb0qpwl3ccrtSCp+P7tKVgKYlrZi7NUhbDze0UnmySVMlFRTuwGZMmomcoR3bAl3Soh1AUSkhJYC5pBCcaG5hlNgCb61cDcW21iGbxo8gloZJLuUgsGoSAAXc08OsRSeNp7xlJdUyzpWSqtSAHY/QdXjO4NoDa+ww8RFGB67PtvtVo6cqUmYTlDXDPcq8NoVfHUZky1XcpLAkJvel6D9oE4rx5KVBKEKUTqlLZdKlj0LAQqgw7kvIfJwklWdLJDoNS/xKS5Z/Sm5iswaFJnzkrKSJSQXYhKiUEMncO5pSgieZiUBJUoqAFgwKlAvzBIslh8vKOZiJYAOZg5FRsf6XZ+u8FOS8DPUP6BilOWSCAVlZJZJ/wB2XNBclq/WH4Th5MtYWljMQPiSQaSkEB9GUD4QSSCkFJJBHQB+m4t93cpJ0drbfWBv4JrJFPlFXhsqpyk5OXKRe6j3aQ48Xr1jpnDgnFy1Julak5S9P4LA0/qSfPxi2IVVhb7OtIYUqGnqqG9UPr8dFdjMSJkqUQAF96CcoLgZkkMDfy33vFPwA/DkOMwRR7DnO9wwBr1i1XJUelRv+0IZKh+Y/O/iaxyy0D1/0C8Gkyvw8oLKwoJAICdqfzj5R0GowpIufU/Qx0c8iKLUy+iJEpRS+VKStihlMlAYM412Pn0iPF8NKyU/ysGfKAGe565a+AiHE4grCJiiUoLDlzA15S2Wm4Hl0hO0WJEpKZYJzKBDkBZJNGD/AM1A/Q9GqrtUDirEyhlS2WEqKcxKiVJcjLo5DMfbWDpuCCUWWE5SSKFSmFqOXdz8W8ZngvFZqldygAZXVnIUGyij+jNr6ReHFTwvmA7v4UzCCAAWJdNyBzB9WhpxaFUkyfh05EiaQuWZZmDkzOoqa4azVoDqX3griWOUiWCJwSxyl0oISLHMH5DUN1LRncdxpCZqAmZMWtQyFgEkcyQbl0qp72ieR3RlfArOvMibmLrSVEgkpFz8LHYQu3/0xt1cIsZfE5aAEzFoVlc1LBdAkEJd72FLnaDxj3krUkpABKr0ZyHAsCWavj1ihwCJSO6ky5GdwoKW4dbAEhRIoirU6xY8ZQ0qXhkITzHIlLhmPwlTda+RjmlaQN3BLI4gC0uepBXMDZUh1KJdqAVqT6dXgLGcf7rI5lyiAUgrSp8oJAbK9jRyfK0EYLBYfDLTMSFLmPQEjlIfMwskEEnZmaG/ikYlZzoCzLcBLFQSKpJIOvMgVDisdwn+hlbVWQ4HGYifmyqCmBGZCiUp+EpUSvStr9KQ1JxSVJXOnoVKllzQEqFQSCBd9aM0XhmSpMpUqUAlNiBfmc/LNGIHFcUAVI7xctNASncU8QQxrdvWkfldHNKPku5nFZpUM0qZ3b0IBASQBoQ5NUl6e5itk42bOK2TMzKDOy1sCTsG1LdYsP8AaqYZCu8UZUwstyCFLTYZQdHDG1vKFwHaaYFZvilKqlxzBkOpRA+JLpWPKBt46JtpvsqZnZ5Q51rLks3dqruK1cvXdzFhhuCzZhDoQgCiSQoKIFXJSAz19YOxXbsSghShmWpILp87A/WsUU//ANRMS6ilYKS4FOr08HAelo7bkkK4RT7Zdfg5hIzlIy2ZSqVpQ66vECey6VpUozlKCqKLpFqtUOwDUgRHbOkpSllROczUkBgSWSE/moKuPSLfGdoJAlmWhYXViq1CDa+nyiTjOLAkr5YDhuykpFpk0EVoptqWi+wHBpUod5MK1ZdJiioVsWOlb9Yr8DxWUQGICjdLpJcOWcfdoLXxTMk5KlRIcF2BFwwY1F+kScpX8mGEop2xysQmWjMwGZ1XzAuas+nKfpFNxLjikzAZaZZSSGdwoV5ra1vV8sT4rhfeDmCiQDRwlLsWBA8Yhm8ObMjMgZrjQAO9b/YikZQR08saoszg0oQZhUlLh6m/MetySa/SFy5XGlyAOgevhFHPw4Ul1THSltSqj2NLU+3gyRxFISpMsqBUwLg3KaNdhT0ibjfRHdBhwlqUMstSkqULgOdgxNm2aGI4fOBUVzRMY3I1uXy3pu8R4XGzJXMqalTAuEoAeoAJeoPh+sDjG5yppigFqQwAFClqADo4d9I5eRlKNB+Y1BPnX5waMIEpdlEnQaE1Au9vTyiqncelIrlANN6Vo+97CApvaYukAOSHq4p46V+6tCKMn4BGcV3yXGMx8mXLC1rpSgapOzmtKxEiaiYCpBZLAgkmxFNHJZy2jRlsXikKNUylA81ywYnR6CvjWHYTtPJRymWJZ3BKh+tW0i/pfHhM7en4Nf3SAfiJ32f2MRoIGhJ1NW669faMx/jkpYKUzC6iC6qU2swuYCxWMmFwhQYkgAOWYOGeEWBvsVtm4E47kdGH6x0YmTjMYUgiYQPH9BHQfbP7QbZbScQv8PLSC7oYkaEE1rckN5iIJuEVMlNNQZik2NUs5csTrRL7NEy+LuGTlBJLAXYdev0gDHcYZDvo9DbmcWtVhfeHi5Xwg+s3wF8JkqkuFJCc0wEIBBIDuXUXJAYN4mFxeKVPmoCVFkjmYH4iXBcXuPsxVyeOKKnawBrfQJ8f3MTo7SqOchgGFALvfwh2pt3R27jkMTwVlpV1Bdbh1BqHU6+gg+VMCCoJqpQDkJAqC4bU6nzMCYrtFlCD3TBszbB/pX1hiOPpNQgppmJ30sbPaItZGuRbrphc7FLlPlSXWDUGgezHd3EQT8PMmIZRygqSXF2S9ARb8xhP9ppZubtfdnVTckwxHaAFwCk0cPR6fV/QevJTXgEn+yfAcCZnKs7kfFTKUlLF/B6wXKnlCSlLsdRmqaEhxc0T5wAOOqK/y5RUsWsaN1v6xKrj6UoJI1qz7369fECBJTfYFIXFT5qvhl0qpy1A9g1natYfgTPAypAS4Lu+9KEMb7aRS4zjIUTlVc3JqxqDWhA6DTrEE3jagjKiaVczByHNHJ8LBukVUJ0Mt/ZoMRwZ5maZNGZVW3o9AXYfpCTJMtJCElQCRYMCxDG+7E+cVGF4jNIfMXYgnUuksAN3Y+LbVjxCpxlqy0KKlROg0rcszefhA2SumxabZZf4Xh6Z3WS5q9Goa1BLj/qivXhMHUFSgxUzdQ1zS1R4GKiXjloSJig7khJJ1u/97xDOX3jAMHDu/KA6iX6/esaFjku2UUZGnljCMyWJYso+Gmz9NzE2Gw0kyywT+Vyx3UQffzaMOZdspc2p+kEpmKlsUqUzA1cAkXAbqCILw/UmF439msTxDCywWCXHQk2LAdA7Qie0cgAAEAUNCoNUPQU0fxjFT15jUNr7etTD04NbW0T5hVQ2sd7eNcs70l22egK4/KIoO81p0BIc3Nj6+MVk3jyFgZUOUkAi9zsRWj+XtSzuGzUKCE0KdA9dC4+6e8Enh04OW+OlzUn56xOOCC5sGxPth/Ee0mdkh0EEO5ozAVAswbewvHYfHkywO9CcpLqFDYN40FH1JipxPC5oJcEl/Enr6n3geZhVJAJSa2jQoQqkOoRZssDj5M2UkI5ZvKkvSj1IPV4quK4Lu/hWXRXNaty3lGfRMIsSPCDZMufNpzK8fEb2qAIT0tju+DnBJ2MVi5lHWDe/W94IVxdSFcpcBmIhh7PTqOlgWv13gU4TKvKt6Xb94qoxl0NURsxWdfKCHajuX8YupHY6apGYkJdmBexB9KiNXwjgUjKmZKSCQKqPg9rWixmJr+U1v66bN6RknqadRRzlxwYyX2OSAc80A6ACtntvCYbs1NSAc1KixN2EbKZg0ZXIRQhyKVNP3jpOQHlS52+rH7rEvcSE5fZl0cEmN8bdMp8tdo6NMqWpRfur/wBR+ghYX1pA2GAxE0BDitb7XB+xAWIx3KBy3c26Hx+zBU7DKWyByi7Nua9TSvlDsLhJYKQpLqs1d7hrkUaN0dqR0NqQ3ESytGYFmPSml4nkcLASoqXVny6v+jv6QzEYgWSAwerNVy/09OsdNxAKRQcwbZgSXJbp7HSA7fArt8BE7HoWAkUFRsKFLGlA/TbrFfisVypyqYHMSPOg8AAn3gabuGqfOv7/ACiB6NrvDxgkVUEcuaTrDCqFyNDjZq/d/pFivA+VjVJdjt7F4m/xInOSBzAi1A40GmsCiV/b78IRcsi8CkDbFhs/FpskACoOpZ3r1t6QGoQ1McRWOqjlGiSVOUmoO37QZJ40tIUDXM5rWpSQ/u8BIUxqH8YeqotpfwDQGk+0B0STcaVjKTy0LdbP6fOCvw/5UTBzEOPFVHPg/tAUnBLUBlDuW84kOAmJUBlUXJApteA6+wNLwy4wPBksCokkkhwpmob+/i3WL3E4SWtXMGSkJyhwxd3fajnzinwuAmlAT3cwCmal6U6MQR6xYjgswGuZizDzPrbXeMU3b/IlbIJPCpSk0SFMGJs5L2JsGp7we0pAMxQYjyJynr4+/SLDCYTu3DAFRSoOaZhQU1FHIG8N/wAPBfMoqJrZk3aw084g52+WOATcbLJSwJKSCNAGSm5swNx1idKw4LZiHJNjUNQdXg3/AA9BRVyaig3ow9zD5WBA5mAtUu5AADeDfOEbjQtMD7x+cgFRqNmtXwPyiLEcIUsJKkhKQSeutPenj0iyTMQKirNloa6wPjMenLlUoBgSNL6/SkBOV/ENLyVeJ4XLRMITKDUL7uXYOenzgtM3IQ6DQsACKNr618oEyr/NMCsx5Woz3fYMDBk1E2Y3woJAfV7WIp5XqGi/y4TEqx88BYsC/izGx6N0im4hhUJSSoJUXIDO7jXpcwejhM4MVzQBYXAoNqNt9YTGSciCCtJNg9WapP8AyiLYWlJciTTqyh4dxSdIcIUQDcM4NGr5Ui7w3a4nKFyww1TR6MaG1Ntoo5yQNfS0QJGoj1MmlxT5aJxyOj03DzpM9DS1u+hHMGJeo8oGnoUhRYMLuwD/AG3zjI9mU/8A9CHVlCi3Q7DpGy4jLJBUQFUcaeDV8LVePEz4PRnt8GiM9ysilzVN8Q9vrWOgMIV01/M3sEn5x0R2o7czPShnUo2NC+lGr509/CK/FMg5lPRiw1NQKm+sHg/1AskVqQAG0+7xW4+QFpBzOGZ/AD9/WNmPvkjDvkB/GJCVJKSXZtMp3pehMQyp6iwvp5frD14MPyl3cebaehr/AFCJZPDDmYkijvVjWvlceUa/ijX8UhiFpKkkhrb3HrrVolVg6Z6HM9Pb3PyiwPCVEhJsCwZ969d7QUMAzAE5bE0+enjEnkRFy+iukcJ3AZnJ8jTqX2+ohZfDkgkjVVHPrfSLPh3BCt8xpvejO/jQfK8ES+BoS1eYM2opTm2r8om8yvsW2ynRggpViDSw0J9rtA8zhinCsrihNzrUE7vRo2EvCoCs1S5ctua09YKlYZg4Aa9ak0v1DD3ifua6GimZyX2cAS7MqhL6PQ06QsngyCo8rl6CmtW+caCZIKlElYajix+LUbwuXukkAPQszPUu3qT7+U/Xl9nbW+ShkcASpNUEG4A2Yff6Ui1wXZqXlS6WZ2e5Lln208oNkFQIKk3YllBm11v91iabiwmoU56WoxZ66BjE5ZZvhDKNLkjkYMIyhCEpfQAWGZm8S3pBcqQALhw+vQnS9S9NxaKvGcRy5cxoQC9d629YIwM4KzMaABwxckvZzt838ZyjKrYY1dBJQrRaRYkkl7aN7eUJKwJUWzKUU1dyzn+8Rd8kZlg3JpqW/wCLRiWpEv4lABOal6BgD1e2kK00MkjkyEIIIAvR3J2PyaJJ84EkWYO+Xrp0/aBvxKLl6A+m96MX+cSSsYkpKiCGLNd3t40NfCOpnEpowCXLh6Np1oC2+wiDGBRLAAUuegYBmvT0gWdxNQIyyyupDOHerPsGA/eI8WtbpLsGLvVxoRc9PS8PHG/IGyZWIQAeUqNS9CGLtU6g2+WwWNyKLZCVh3NN2tZ7sNBeCO8SUqBB5WqW0Y+3TeOmTmFAEhTA1DvVIbQHw3iqVMV1QFiZSylJQMpZszBqEmz8pfXdobjsWUJbOgKoqhpcvS5PycbQ7HceQlCpbAAAg9HdhS9IzWImBSlKYVLxu0+F5H8ibm10WON7RqU7FIfapBZnHkTFRMnKUXJJPy+xDVyq1FbRqODSJcySXSnMihBL0uCPQ+pjXJQwK6AufJWcP4KqYkmmgr1P7N6wSeBqAuPAfvpQ+kXmGWQCkANpd+pYV2pq5iLvgpa0tUNrYtSoq9PvXM9ZO+OjvRUkNwfCkpUFFJ5Uhwqz2frv5RaHFswALAnalaVNGDO/jFYvFITloTpQ3alfBqeMdiVEAG7lJGzValzr6xlyTeRpyHjBR4RJL4zMSGCaVZihmJfUR0AiTL1AfyHz1joG2J22QFjMMmWlhUKoDV2YBjpf5+j5WHTyjKKA1I1PTZiR5wfKKCkWrWuhpfrQkVMQrxRclILsAbXFgHhVN9C7a5Q0cNSgu1Qwc6sW+bQSmSiqiCo0cV1OrfdIjkqUquU0D2tR3vbmP3YlXDDlUM2U0o9XvrsT5U8YRzrtjpCCQkKJAZ8oPkbOPE+nSGlCjzij6KsKnpcCv+aORhkoSnMSo9C1aGo1P6mCsMsPRkgXsTbT0Hp1ibl9DOuiOXmBAKuWlAKO413iVUrLzZVKOjaC58r+sESRez1LGtrWp77Q6ZML/FRi1rVPyFIm5B4oFE4lwzF2I6Wb2HpDlzHIS6XFFXsfrb0hyCE0uSK1uzgHxf6wEUAqBUsEFQtQsTSvStIKVibmWMhIAJGU6u25J1PUekQ4iSpSbuQfBgQ9PSIMZjAeVKi/9LUqd9WBgaZNJRykksST4B2fVneGjF9h3ug7D4oKZi+VgTVhRz7n9Id3TJcMQfIilwfF4z8/FLlnKk31LsALu4rTaJsH3szMSXexowrq8V9KubF3NhOKKWbKCLVLXY02Ib3ibC4wAOkJAKQAyTW5b/mffSM7i+FzlKZFTV6ir616fOJuH8Mn8qSUh61UA1HcNXT7eL+nHb2GmXvdgjmSoqfro5JpcOfbyifKqYAFlk1DAdX1qKCK2bgFS3JmBT0FSAOpGpdqdQzwiZSSlIUvOEjNSj0u+zCnl0ie1dphumHzcalKFnNmzDegcm4T0PudqDSMSQ+ZJuS5tU1ofcfpCS+HoSMoIKbGj3qXOot4ecSYjGggUSwCg3QOKl6tQ+UFRXSFcmM/ELVQEBndgKZmKelXV6xVT8aTNyTCBuCXHMP7GK78acyjmPNtqQOTyBCfSK6Y5JfW53jbHTV2KvkW2I4xlUpJIITzAHqxCehc1azHpACuMTVJIcsX8N/MxAMNq0HcNwIUSBqDQ6MHcb2I84r6UYq2P8V0R4LhK52YgHQnRwSAW8HHvBCOBTAHXQhTBOhZxfZwB56RrJGE/lALAEFmuoAip3U5pEeNcOEVqB01ItY399oz+5d0guSoCPAhVT0q43caE11+cG8Jw/crWoEMpJcPQu7eVfaI5aDUnmoXvUM4p1BA9IYJpAGV1JZ1a6OehY/SJSySkqsVUuS074ZjoDt4dNQ7dYhmJ21ykmlaj6FujCAZWKBNiAQ6hWhs5bYXbQi0TfiCEkJopIalulK2qAx16RHbQ1icQw9lVejlrtcsPN4mRiUqBCaEZWdnbW19elabRXzcbNUSWJpRNH0rTfSBcYZmbOpLAhgA2xauz16ggw6g3wwbvJYKwaiaJpa6TajVrS0LFIOJBNBKJ681d/eOh/TYKZe4BIdVLJLdOUmG4qiS1OY/JUdHRll2BdFlhhyzujN0qm0cpAzCg/N/3ISOjOu2VK3Efl6hT9fihMHUl6/AfYR0dGjwTf5F+BVHgr5mKvHH+IP+E/6THR0Qj2NkKLHLIysSHS5bVjR4EwpdMx/5TCR0bYdEWWGCHKn/AIlexRGk4aKD/N8xCx0TzdFsZS8UUe8vv8xFgKA+Bjo6C/xRUEfmH/Af9JPzgFaiCti3Kj/QI6OhokfBEiaozaknz/q/c+sSiWM5oPhVp0VHR0VQkOwzCB0perkv5zEvAWPV/wC71RN/7o/U+phI6Ox/kFGcnWiOVHR0e0zvBKdI2fZ6WNh/7ixbTu/lHR0ZNV0GBaTT/AUdaV1qVE+pAPlAnEKKU1KK/wC8R8o6OjyUc+yFZ5P8oPmxitlKP4cf/Wr/AELhI6Hj0H7C8YplECgIH1ibE/F/lX7AQkdBZ0vxB+FF563/AKv0+UF49A7pFP8A4knzPevHR0CfYY9E05IcU/Kj/QISOjoQY//Z"/>
          <p:cNvSpPr>
            <a:spLocks noChangeAspect="1" noChangeArrowheads="1"/>
          </p:cNvSpPr>
          <p:nvPr/>
        </p:nvSpPr>
        <p:spPr bwMode="auto">
          <a:xfrm>
            <a:off x="63500" y="-8969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35846" name="Picture 6" descr="Fotos de paisajes"/>
          <p:cNvPicPr>
            <a:picLocks noChangeAspect="1" noChangeArrowheads="1"/>
          </p:cNvPicPr>
          <p:nvPr/>
        </p:nvPicPr>
        <p:blipFill>
          <a:blip r:embed="rId2" cstate="print"/>
          <a:srcRect/>
          <a:stretch>
            <a:fillRect/>
          </a:stretch>
        </p:blipFill>
        <p:spPr bwMode="auto">
          <a:xfrm>
            <a:off x="827584" y="692696"/>
            <a:ext cx="4762500" cy="3571875"/>
          </a:xfrm>
          <a:prstGeom prst="rect">
            <a:avLst/>
          </a:prstGeom>
          <a:noFill/>
        </p:spPr>
      </p:pic>
      <p:pic>
        <p:nvPicPr>
          <p:cNvPr id="35848" name="Picture 8" descr="http://4.bp.blogspot.com/_-_Cz6o_L2xI/SwEXV2_p2OI/AAAAAAAAAzk/j9er9rNwZW4/s1600/joven_silueta.png"/>
          <p:cNvPicPr>
            <a:picLocks noChangeAspect="1" noChangeArrowheads="1"/>
          </p:cNvPicPr>
          <p:nvPr/>
        </p:nvPicPr>
        <p:blipFill>
          <a:blip r:embed="rId3" cstate="print"/>
          <a:srcRect/>
          <a:stretch>
            <a:fillRect/>
          </a:stretch>
        </p:blipFill>
        <p:spPr bwMode="auto">
          <a:xfrm>
            <a:off x="5868144" y="1772816"/>
            <a:ext cx="3057525" cy="413385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548680"/>
            <a:ext cx="7772400" cy="1362075"/>
          </a:xfrm>
        </p:spPr>
        <p:txBody>
          <a:bodyPr/>
          <a:lstStyle/>
          <a:p>
            <a:pPr algn="ctr"/>
            <a:r>
              <a:rPr lang="es-ES" dirty="0"/>
              <a:t>DESCRIPCIÓN</a:t>
            </a:r>
          </a:p>
        </p:txBody>
      </p:sp>
      <p:sp>
        <p:nvSpPr>
          <p:cNvPr id="3" name="2 Subtítulo"/>
          <p:cNvSpPr>
            <a:spLocks noGrp="1"/>
          </p:cNvSpPr>
          <p:nvPr>
            <p:ph type="body" idx="1"/>
          </p:nvPr>
        </p:nvSpPr>
        <p:spPr>
          <a:xfrm>
            <a:off x="722313" y="2547938"/>
            <a:ext cx="7772400" cy="3977406"/>
          </a:xfrm>
        </p:spPr>
        <p:txBody>
          <a:bodyPr>
            <a:normAutofit fontScale="92500" lnSpcReduction="10000"/>
          </a:bodyPr>
          <a:lstStyle/>
          <a:p>
            <a:pPr algn="ctr"/>
            <a:endParaRPr lang="es-ES" b="1" dirty="0">
              <a:solidFill>
                <a:schemeClr val="tx1"/>
              </a:solidFill>
              <a:latin typeface="+mj-lt"/>
            </a:endParaRPr>
          </a:p>
          <a:p>
            <a:pPr algn="ctr"/>
            <a:r>
              <a:rPr lang="es-ES" b="1" dirty="0">
                <a:solidFill>
                  <a:schemeClr val="tx1"/>
                </a:solidFill>
                <a:latin typeface="+mj-lt"/>
              </a:rPr>
              <a:t>RETRATO</a:t>
            </a:r>
            <a:r>
              <a:rPr lang="es-ES" dirty="0">
                <a:solidFill>
                  <a:schemeClr val="tx1"/>
                </a:solidFill>
                <a:latin typeface="+mj-lt"/>
              </a:rPr>
              <a:t>: Atiende a la caracterización de personajes por sus </a:t>
            </a:r>
            <a:r>
              <a:rPr lang="es-ES" dirty="0">
                <a:solidFill>
                  <a:schemeClr val="tx2"/>
                </a:solidFill>
                <a:latin typeface="+mj-lt"/>
              </a:rPr>
              <a:t>rasgos físicos y psíquicos</a:t>
            </a:r>
            <a:r>
              <a:rPr lang="es-ES" dirty="0">
                <a:solidFill>
                  <a:schemeClr val="tx1"/>
                </a:solidFill>
                <a:latin typeface="+mj-lt"/>
              </a:rPr>
              <a:t>.</a:t>
            </a:r>
          </a:p>
          <a:p>
            <a:pPr algn="ctr"/>
            <a:r>
              <a:rPr lang="es-ES" b="1" dirty="0">
                <a:solidFill>
                  <a:schemeClr val="tx1"/>
                </a:solidFill>
                <a:latin typeface="+mj-lt"/>
              </a:rPr>
              <a:t>ETOPEYA</a:t>
            </a:r>
            <a:r>
              <a:rPr lang="es-ES" dirty="0">
                <a:solidFill>
                  <a:schemeClr val="tx1"/>
                </a:solidFill>
                <a:latin typeface="+mj-lt"/>
              </a:rPr>
              <a:t>: Se centra únicamente en el carácter, el pensamiento y los aspectos </a:t>
            </a:r>
            <a:r>
              <a:rPr lang="es-ES" dirty="0">
                <a:solidFill>
                  <a:schemeClr val="tx2"/>
                </a:solidFill>
                <a:latin typeface="+mj-lt"/>
              </a:rPr>
              <a:t>psíquicos</a:t>
            </a:r>
            <a:r>
              <a:rPr lang="es-ES" dirty="0">
                <a:solidFill>
                  <a:schemeClr val="tx1"/>
                </a:solidFill>
                <a:latin typeface="+mj-lt"/>
              </a:rPr>
              <a:t>.</a:t>
            </a:r>
          </a:p>
          <a:p>
            <a:pPr algn="ctr"/>
            <a:r>
              <a:rPr lang="es-ES" b="1" dirty="0">
                <a:solidFill>
                  <a:schemeClr val="tx1"/>
                </a:solidFill>
                <a:latin typeface="+mj-lt"/>
              </a:rPr>
              <a:t>PROSOPOGRAFÍA</a:t>
            </a:r>
            <a:r>
              <a:rPr lang="es-ES" dirty="0">
                <a:solidFill>
                  <a:schemeClr val="tx1"/>
                </a:solidFill>
                <a:latin typeface="+mj-lt"/>
              </a:rPr>
              <a:t>: La descripción se limita a la </a:t>
            </a:r>
            <a:r>
              <a:rPr lang="es-ES" dirty="0">
                <a:solidFill>
                  <a:schemeClr val="tx2"/>
                </a:solidFill>
                <a:latin typeface="+mj-lt"/>
              </a:rPr>
              <a:t>fisonomía</a:t>
            </a:r>
            <a:r>
              <a:rPr lang="es-ES" dirty="0">
                <a:solidFill>
                  <a:schemeClr val="tx1"/>
                </a:solidFill>
                <a:latin typeface="+mj-lt"/>
              </a:rPr>
              <a:t>, constitución corporal e indumentaria.</a:t>
            </a:r>
          </a:p>
          <a:p>
            <a:pPr algn="ctr"/>
            <a:r>
              <a:rPr lang="es-ES" b="1" dirty="0">
                <a:solidFill>
                  <a:schemeClr val="tx1"/>
                </a:solidFill>
                <a:latin typeface="+mj-lt"/>
              </a:rPr>
              <a:t>CARICATURA:</a:t>
            </a:r>
            <a:r>
              <a:rPr lang="es-ES" dirty="0">
                <a:solidFill>
                  <a:schemeClr val="tx1"/>
                </a:solidFill>
                <a:latin typeface="+mj-lt"/>
              </a:rPr>
              <a:t> Descripción en la que se deforman los rasgos con una </a:t>
            </a:r>
            <a:r>
              <a:rPr lang="es-ES" dirty="0">
                <a:solidFill>
                  <a:schemeClr val="tx2"/>
                </a:solidFill>
                <a:latin typeface="+mj-lt"/>
              </a:rPr>
              <a:t>intención crítica o humorística</a:t>
            </a:r>
            <a:r>
              <a:rPr lang="es-ES" dirty="0">
                <a:solidFill>
                  <a:schemeClr val="tx1"/>
                </a:solidFill>
                <a:latin typeface="+mj-lt"/>
              </a:rPr>
              <a:t>.</a:t>
            </a:r>
          </a:p>
          <a:p>
            <a:pPr algn="ctr"/>
            <a:r>
              <a:rPr lang="es-ES" b="1" dirty="0">
                <a:solidFill>
                  <a:schemeClr val="tx1"/>
                </a:solidFill>
                <a:latin typeface="+mj-lt"/>
              </a:rPr>
              <a:t>TOPOGRAFÍA</a:t>
            </a:r>
            <a:r>
              <a:rPr lang="es-ES" dirty="0">
                <a:solidFill>
                  <a:schemeClr val="tx1"/>
                </a:solidFill>
                <a:latin typeface="+mj-lt"/>
              </a:rPr>
              <a:t>: Descripción de </a:t>
            </a:r>
            <a:r>
              <a:rPr lang="es-ES" dirty="0">
                <a:solidFill>
                  <a:schemeClr val="tx2"/>
                </a:solidFill>
                <a:latin typeface="+mj-lt"/>
              </a:rPr>
              <a:t>paisajes</a:t>
            </a:r>
            <a:r>
              <a:rPr lang="es-ES" dirty="0">
                <a:solidFill>
                  <a:schemeClr val="tx1"/>
                </a:solidFill>
                <a:latin typeface="+mj-lt"/>
              </a:rPr>
              <a:t> o de </a:t>
            </a:r>
            <a:r>
              <a:rPr lang="es-ES" dirty="0">
                <a:solidFill>
                  <a:schemeClr val="tx2"/>
                </a:solidFill>
                <a:latin typeface="+mj-lt"/>
              </a:rPr>
              <a:t>ambientes</a:t>
            </a:r>
            <a:r>
              <a:rPr lang="es-ES" dirty="0">
                <a:solidFill>
                  <a:schemeClr val="tx1"/>
                </a:solidFill>
                <a:latin typeface="+mj-lt"/>
              </a:rPr>
              <a:t>.</a:t>
            </a:r>
          </a:p>
          <a:p>
            <a:r>
              <a:rPr lang="es-ES" dirty="0">
                <a:latin typeface="+mj-lt"/>
              </a:rPr>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353</TotalTime>
  <Words>2426</Words>
  <Application>Microsoft Office PowerPoint</Application>
  <PresentationFormat>Presentación en pantalla (4:3)</PresentationFormat>
  <Paragraphs>321</Paragraphs>
  <Slides>34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34</vt:i4>
      </vt:variant>
    </vt:vector>
  </HeadingPairs>
  <TitlesOfParts>
    <vt:vector size="41" baseType="lpstr">
      <vt:lpstr>Batang</vt:lpstr>
      <vt:lpstr>Arial</vt:lpstr>
      <vt:lpstr>Franklin Gothic Book</vt:lpstr>
      <vt:lpstr>Perpetua</vt:lpstr>
      <vt:lpstr>Times New Roman</vt:lpstr>
      <vt:lpstr>Wingdings 2</vt:lpstr>
      <vt:lpstr>Equidad</vt:lpstr>
      <vt:lpstr>El Almendro</vt:lpstr>
      <vt:lpstr>Texto</vt:lpstr>
      <vt:lpstr>Presentación de PowerPoint</vt:lpstr>
      <vt:lpstr>Ámbitos de uso</vt:lpstr>
      <vt:lpstr>     Pueden darse los siguientes géneros correspondientes a los distintos tipos de textos: </vt:lpstr>
      <vt:lpstr> Estructuras o modelos  textuales </vt:lpstr>
      <vt:lpstr>DESCRIPCIÓN</vt:lpstr>
      <vt:lpstr>Presentación de PowerPoint</vt:lpstr>
      <vt:lpstr>DESCRIPCIÓN</vt:lpstr>
      <vt:lpstr>Presentación de PowerPoint</vt:lpstr>
      <vt:lpstr>Presentación de PowerPoint</vt:lpstr>
      <vt:lpstr>Presentación de PowerPoint</vt:lpstr>
      <vt:lpstr>Narración</vt:lpstr>
      <vt:lpstr>Microrrelato</vt:lpstr>
      <vt:lpstr>Fábula</vt:lpstr>
      <vt:lpstr>Novela</vt:lpstr>
      <vt:lpstr>Cuento</vt:lpstr>
      <vt:lpstr>Diálogo</vt:lpstr>
      <vt:lpstr>Presentación de PowerPoint</vt:lpstr>
      <vt:lpstr>Presentación de PowerPoint</vt:lpstr>
      <vt:lpstr>Presentación de PowerPoint</vt:lpstr>
      <vt:lpstr>Entrevista</vt:lpstr>
      <vt:lpstr>Presentación de PowerPoint</vt:lpstr>
      <vt:lpstr>Teatro</vt:lpstr>
      <vt:lpstr> Argumentación: En el texto argumentativo el emisor tiene dos propósitos: tomar posición sobre un tema dado (defender una idea aportando razones) y a la vez,  influir sobre sus interlocutores respecto de ese tema.</vt:lpstr>
      <vt:lpstr>Artículo de opinión</vt:lpstr>
      <vt:lpstr>Discurso</vt:lpstr>
      <vt:lpstr>Presentación de PowerPoint</vt:lpstr>
      <vt:lpstr>  Exposición: El texto expositivo tiene como objetivo informar y difundir conocimientos (=enseñar =finalidad pedagógica) sobre un tema. La intención informativa hace que en los textos predomine la función referencial.</vt:lpstr>
      <vt:lpstr>Apuntes, libros de texto, enciclopedias, exámenes, conferencias… </vt:lpstr>
      <vt:lpstr>Leyes, informes, artículos de investigación científica…</vt:lpstr>
      <vt:lpstr>Presentación de PowerPoint</vt:lpstr>
      <vt:lpstr>Presentación de PowerPoint</vt:lpstr>
      <vt:lpstr>Presentación de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DESCRIPCIÓN</dc:title>
  <dc:creator>PORTATIL1</dc:creator>
  <cp:lastModifiedBy>SANTIAGO JOSÉ DE TARANCO CARVAJAL</cp:lastModifiedBy>
  <cp:revision>36</cp:revision>
  <dcterms:created xsi:type="dcterms:W3CDTF">2011-10-30T17:38:32Z</dcterms:created>
  <dcterms:modified xsi:type="dcterms:W3CDTF">2018-09-25T04:51:54Z</dcterms:modified>
</cp:coreProperties>
</file>