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402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3C28E5-4981-4ED0-AF09-DEAEB2FDE3B1}" type="datetimeFigureOut">
              <a:rPr lang="es-ES" smtClean="0"/>
              <a:t>16/04/2018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2C2F01-4F87-404C-9200-1E412D6FCA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2764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9BBB7318-BA93-4F4A-840F-ED62C394E3ED}" type="datetime1">
              <a:rPr lang="en-US" smtClean="0"/>
              <a:t>4/16/2018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@madomba</a:t>
            </a:r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3217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D2753-FD9D-4F78-838C-62BADE818F4B}" type="datetime1">
              <a:rPr lang="en-US" smtClean="0"/>
              <a:t>4/16/2018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@madomba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764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B0CF6-1281-472D-A2AB-C0849628E840}" type="datetime1">
              <a:rPr lang="en-US" smtClean="0"/>
              <a:t>4/16/2018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@madomba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889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0B40C-5AD3-4270-8041-5E6587EE3358}" type="datetime1">
              <a:rPr lang="en-US" smtClean="0"/>
              <a:t>4/16/2018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@madomba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968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5022CCE8-4F19-4629-BD9E-4B4A7A0BA091}" type="datetime1">
              <a:rPr lang="en-US" smtClean="0"/>
              <a:t>4/16/2018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@madomba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5500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94505-EC52-47B8-BD36-7C4D4BCB9014}" type="datetime1">
              <a:rPr lang="en-US" smtClean="0"/>
              <a:t>4/16/2018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@madomba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882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614E4-FC67-49E6-BA92-9EAB8725FD49}" type="datetime1">
              <a:rPr lang="en-US" smtClean="0"/>
              <a:t>4/16/2018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@madomba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684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E1542-14C4-4634-A030-BC2F16C5F009}" type="datetime1">
              <a:rPr lang="en-US" smtClean="0"/>
              <a:t>4/16/2018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@madomba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70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3A5E9-450C-4ECB-89F6-F7A11B0A1A86}" type="datetime1">
              <a:rPr lang="en-US" smtClean="0"/>
              <a:t>4/16/2018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@madomba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689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D633F-2E20-4EC4-8EC6-9D6E52791936}" type="datetime1">
              <a:rPr lang="en-US" smtClean="0"/>
              <a:t>4/16/2018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@madomba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09562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81491F27-CC15-4003-9DCC-B0FA9DB132F0}" type="datetime1">
              <a:rPr lang="en-US" smtClean="0"/>
              <a:t>4/16/2018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@madomba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14566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9ADA1BF-AB41-4171-AEE8-A0F3BC93BE36}" type="datetime1">
              <a:rPr lang="en-US" smtClean="0"/>
              <a:t>4/16/2018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@madomba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912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goofrelink.com/LYE/lecturas-recomendadas/maraton" TargetMode="External"/><Relationship Id="rId2" Type="http://schemas.openxmlformats.org/officeDocument/2006/relationships/hyperlink" Target="http://goofrelink.com/LYE/lecturas-recomendadas/marcha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5A79BE-15AD-4729-BEBE-49BF9E7286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Novela española</a:t>
            </a:r>
            <a:br>
              <a:rPr lang="es-ES" dirty="0"/>
            </a:br>
            <a:r>
              <a:rPr lang="es-ES" sz="3600" dirty="0"/>
              <a:t>SIGLO xx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5AB1E88-3763-4F74-919F-29DBFF1946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/>
              <a:t>María Doménech Ballester</a:t>
            </a:r>
          </a:p>
          <a:p>
            <a:r>
              <a:rPr lang="es-ES" dirty="0"/>
              <a:t>Parque – Colegio Santa Ana</a:t>
            </a:r>
          </a:p>
        </p:txBody>
      </p:sp>
    </p:spTree>
    <p:extLst>
      <p:ext uri="{BB962C8B-B14F-4D97-AF65-F5344CB8AC3E}">
        <p14:creationId xmlns:p14="http://schemas.microsoft.com/office/powerpoint/2010/main" val="3782987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2CE4DC00-5E49-42F4-B341-44AAE327560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7744" y="237744"/>
            <a:ext cx="11724043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Imagen 8" descr="Imagen que contiene persona, foto, edificio, exterior&#10;&#10;Descripción generada con confianza muy alta">
            <a:extLst>
              <a:ext uri="{FF2B5EF4-FFF2-40B4-BE49-F238E27FC236}">
                <a16:creationId xmlns:a16="http://schemas.microsoft.com/office/drawing/2014/main" id="{C909A471-36F1-440F-95F5-AA49354DFA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481" r="-2" b="24861"/>
          <a:stretch/>
        </p:blipFill>
        <p:spPr>
          <a:xfrm>
            <a:off x="7845122" y="4283304"/>
            <a:ext cx="4058758" cy="2133981"/>
          </a:xfrm>
          <a:prstGeom prst="rect">
            <a:avLst/>
          </a:prstGeom>
        </p:spPr>
      </p:pic>
      <p:pic>
        <p:nvPicPr>
          <p:cNvPr id="5" name="Imagen 4" descr="Imagen que contiene automóvil, carretera, exterior, cielo&#10;&#10;Descripción generada con confianza muy alta">
            <a:extLst>
              <a:ext uri="{FF2B5EF4-FFF2-40B4-BE49-F238E27FC236}">
                <a16:creationId xmlns:a16="http://schemas.microsoft.com/office/drawing/2014/main" id="{98195A82-56F9-4541-AB28-01A7540958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" b="1197"/>
          <a:stretch/>
        </p:blipFill>
        <p:spPr>
          <a:xfrm>
            <a:off x="7845122" y="2070700"/>
            <a:ext cx="4058758" cy="2045209"/>
          </a:xfrm>
          <a:prstGeom prst="rect">
            <a:avLst/>
          </a:prstGeom>
        </p:spPr>
      </p:pic>
      <p:pic>
        <p:nvPicPr>
          <p:cNvPr id="7" name="Imagen 6" descr="Imagen que contiene persona, foto, edificio, exterior&#10;&#10;Descripción generada con confianza muy alta">
            <a:extLst>
              <a:ext uri="{FF2B5EF4-FFF2-40B4-BE49-F238E27FC236}">
                <a16:creationId xmlns:a16="http://schemas.microsoft.com/office/drawing/2014/main" id="{CE9A7999-7E2B-40EE-A8CB-42E429EBB76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" b="27555"/>
          <a:stretch/>
        </p:blipFill>
        <p:spPr>
          <a:xfrm>
            <a:off x="407963" y="320804"/>
            <a:ext cx="3352668" cy="169412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AA15196-CD64-4D19-BBB3-D1389B40E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7861" y="295776"/>
            <a:ext cx="7174522" cy="1744183"/>
          </a:xfrm>
        </p:spPr>
        <p:txBody>
          <a:bodyPr>
            <a:normAutofit/>
          </a:bodyPr>
          <a:lstStyle/>
          <a:p>
            <a:pPr algn="ctr"/>
            <a:r>
              <a:rPr lang="es-ES" b="1" dirty="0">
                <a:solidFill>
                  <a:srgbClr val="C00000"/>
                </a:solidFill>
              </a:rPr>
              <a:t>CONTEXTO HISTÓRICO</a:t>
            </a:r>
            <a:br>
              <a:rPr lang="es-ES" b="1" dirty="0">
                <a:solidFill>
                  <a:srgbClr val="C00000"/>
                </a:solidFill>
              </a:rPr>
            </a:br>
            <a:r>
              <a:rPr lang="es-ES" b="1" dirty="0">
                <a:solidFill>
                  <a:srgbClr val="C00000"/>
                </a:solidFill>
              </a:rPr>
              <a:t>Novela de posguerra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680E53F-2F4D-4AEC-8AC2-9B224A7C71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511" y="2148047"/>
            <a:ext cx="7267845" cy="4270514"/>
          </a:xfrm>
        </p:spPr>
        <p:txBody>
          <a:bodyPr>
            <a:no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es-ES" b="1" dirty="0"/>
              <a:t>Fin de la Guerra civil (1936 – 1939)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s-ES" b="1" dirty="0"/>
              <a:t>Dictadura de Franco (1935 – 1975)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s-ES" b="1" dirty="0"/>
              <a:t>Segunda guerra mundial (1939 – 1945):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s-ES" sz="1400" dirty="0"/>
              <a:t>España aislada a nivel económico, diplomática y cultural, 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s-ES" sz="1400" dirty="0"/>
              <a:t>al ser derrotados sus aliados (Mussolini y Hitler).</a:t>
            </a:r>
            <a:endParaRPr lang="es-ES" dirty="0"/>
          </a:p>
          <a:p>
            <a:pPr>
              <a:lnSpc>
                <a:spcPct val="90000"/>
              </a:lnSpc>
            </a:pPr>
            <a:r>
              <a:rPr lang="es-ES" dirty="0"/>
              <a:t>Los sesenta: crecimiento económico y transformaciones sociales. Cambio de mentalidades.</a:t>
            </a:r>
          </a:p>
          <a:p>
            <a:pPr>
              <a:lnSpc>
                <a:spcPct val="90000"/>
              </a:lnSpc>
            </a:pPr>
            <a:r>
              <a:rPr lang="es-ES" dirty="0"/>
              <a:t>Últimos años del franquismo: aumento de luchas sociales.</a:t>
            </a:r>
          </a:p>
          <a:p>
            <a:pPr>
              <a:lnSpc>
                <a:spcPct val="90000"/>
              </a:lnSpc>
            </a:pPr>
            <a:r>
              <a:rPr lang="es-ES" dirty="0"/>
              <a:t>Declive del régimen.</a:t>
            </a:r>
          </a:p>
          <a:p>
            <a:pPr>
              <a:lnSpc>
                <a:spcPct val="90000"/>
              </a:lnSpc>
            </a:pPr>
            <a:r>
              <a:rPr lang="es-ES" dirty="0"/>
              <a:t>Crisis económica mundial desde 1973.</a:t>
            </a:r>
          </a:p>
          <a:p>
            <a:pPr>
              <a:lnSpc>
                <a:spcPct val="90000"/>
              </a:lnSpc>
            </a:pPr>
            <a:r>
              <a:rPr lang="es-ES" dirty="0"/>
              <a:t>1975: muerte del general Franco.</a:t>
            </a:r>
          </a:p>
          <a:p>
            <a:pPr>
              <a:lnSpc>
                <a:spcPct val="90000"/>
              </a:lnSpc>
            </a:pPr>
            <a:r>
              <a:rPr lang="es-ES" dirty="0"/>
              <a:t>Juan Carlos I, rey de España. 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s-ES" sz="1400" b="1" dirty="0">
                <a:solidFill>
                  <a:srgbClr val="C00000"/>
                </a:solidFill>
              </a:rPr>
              <a:t>Página 204 (pregunta 1)</a:t>
            </a:r>
          </a:p>
          <a:p>
            <a:pPr>
              <a:lnSpc>
                <a:spcPct val="90000"/>
              </a:lnSpc>
            </a:pPr>
            <a:endParaRPr lang="es-ES" sz="140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9430AA8-CC8E-4B49-AC0E-E8FA68382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@madomba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576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3">
            <a:extLst>
              <a:ext uri="{FF2B5EF4-FFF2-40B4-BE49-F238E27FC236}">
                <a16:creationId xmlns:a16="http://schemas.microsoft.com/office/drawing/2014/main" id="{FC2A95B5-B7A6-48A3-B59E-E208BAD99B7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7370" y="0"/>
            <a:ext cx="435463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5">
            <a:extLst>
              <a:ext uri="{FF2B5EF4-FFF2-40B4-BE49-F238E27FC236}">
                <a16:creationId xmlns:a16="http://schemas.microsoft.com/office/drawing/2014/main" id="{40769EB0-A33C-4CDA-B41C-8D11F6DBF04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7744" y="237744"/>
            <a:ext cx="8377666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67BC141-D8DC-49B2-84BA-3CEF778097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0327" y="56925"/>
            <a:ext cx="1883821" cy="3108306"/>
          </a:xfrm>
          <a:prstGeom prst="rect">
            <a:avLst/>
          </a:prstGeom>
        </p:spPr>
      </p:pic>
      <p:pic>
        <p:nvPicPr>
          <p:cNvPr id="5" name="Imagen 4" descr="Imagen que contiene texto, persona, personas, mesa&#10;&#10;Descripción generada con confianza muy alta">
            <a:extLst>
              <a:ext uri="{FF2B5EF4-FFF2-40B4-BE49-F238E27FC236}">
                <a16:creationId xmlns:a16="http://schemas.microsoft.com/office/drawing/2014/main" id="{76002C0A-8624-4CE2-ADF0-A552BCE054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4991" y="3593395"/>
            <a:ext cx="1757430" cy="284604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C2DE12F-A48D-4325-8031-61468BEB7D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4991" y="815925"/>
            <a:ext cx="1739265" cy="2645269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5974007-0C34-4B2B-84F3-9F232FAAC4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572" y="237744"/>
            <a:ext cx="7862453" cy="6201693"/>
          </a:xfrm>
        </p:spPr>
        <p:txBody>
          <a:bodyPr>
            <a:no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es-ES" sz="2000" b="1" dirty="0">
                <a:solidFill>
                  <a:srgbClr val="C00000"/>
                </a:solidFill>
              </a:rPr>
              <a:t>NOVELA DEL EXILIO: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s-ES" sz="2000" dirty="0"/>
              <a:t>Apoyo a la República y crítica al régimen franquista.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s-ES" sz="2000" dirty="0"/>
              <a:t>Temas: libertad, Guerra civil y dictadura.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s-ES" sz="2000" dirty="0"/>
              <a:t>Max </a:t>
            </a:r>
            <a:r>
              <a:rPr lang="es-ES" sz="2000" dirty="0" err="1"/>
              <a:t>Aub</a:t>
            </a:r>
            <a:r>
              <a:rPr lang="es-ES" sz="2000" dirty="0"/>
              <a:t>, Rosa Chacel, Francisco Ayala y 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s-ES" sz="2000" dirty="0"/>
              <a:t>Ramón J. </a:t>
            </a:r>
            <a:r>
              <a:rPr lang="es-ES" sz="2000" dirty="0" err="1"/>
              <a:t>Sénder</a:t>
            </a:r>
            <a:r>
              <a:rPr lang="es-ES" sz="2000" dirty="0"/>
              <a:t>, </a:t>
            </a:r>
            <a:r>
              <a:rPr lang="es-ES" sz="2000" i="1" dirty="0"/>
              <a:t>Réquiem por un campesino español</a:t>
            </a:r>
          </a:p>
          <a:p>
            <a:pPr marL="0" indent="0">
              <a:lnSpc>
                <a:spcPct val="90000"/>
              </a:lnSpc>
              <a:buNone/>
            </a:pPr>
            <a:endParaRPr lang="es-ES" sz="2000" b="1" dirty="0"/>
          </a:p>
          <a:p>
            <a:pPr marL="0" indent="0" algn="ctr">
              <a:lnSpc>
                <a:spcPct val="90000"/>
              </a:lnSpc>
              <a:buNone/>
            </a:pPr>
            <a:r>
              <a:rPr lang="es-ES" sz="2000" b="1" dirty="0">
                <a:solidFill>
                  <a:srgbClr val="C00000"/>
                </a:solidFill>
              </a:rPr>
              <a:t>NOVELA SOCIAL AÑOS 50: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s-ES" sz="2000" dirty="0"/>
              <a:t>Se centra en conflictos sociales y denuncia de la injusticia.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s-ES" sz="2000" dirty="0"/>
              <a:t>Rasgos: técnicas realistas, enfoque objetivo de los hechos, desinterés por el análisis psicológico, personaje colectivo, concentración temporal y espacial de los hechos, sencillez y claridad del lenguaje, habla coloquial.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s-ES" sz="2000" dirty="0"/>
              <a:t>Miguel Delibes, </a:t>
            </a:r>
            <a:r>
              <a:rPr lang="es-ES" sz="2000" i="1" dirty="0"/>
              <a:t>Las ratas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s-ES" sz="2000" dirty="0"/>
              <a:t>Carmen Martín Gaite, </a:t>
            </a:r>
            <a:r>
              <a:rPr lang="es-ES" sz="2000" i="1" dirty="0"/>
              <a:t>Entre visillos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s-ES" sz="2000" dirty="0"/>
              <a:t>Camilo José Cela</a:t>
            </a:r>
            <a:r>
              <a:rPr lang="es-ES" sz="2000" i="1" dirty="0"/>
              <a:t>, La colmena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s-ES" sz="2000" dirty="0"/>
              <a:t>Rafael Sánchez Ferlosio, </a:t>
            </a:r>
            <a:r>
              <a:rPr lang="es-ES" sz="2000" i="1" dirty="0"/>
              <a:t>El </a:t>
            </a:r>
            <a:r>
              <a:rPr lang="es-ES" sz="2000" i="1" dirty="0" err="1"/>
              <a:t>jarama</a:t>
            </a:r>
            <a:endParaRPr lang="es-ES" sz="2000" i="1" dirty="0"/>
          </a:p>
          <a:p>
            <a:pPr marL="0" indent="0" algn="r">
              <a:lnSpc>
                <a:spcPct val="90000"/>
              </a:lnSpc>
              <a:buNone/>
            </a:pPr>
            <a:r>
              <a:rPr lang="es-ES" sz="2000" b="1" dirty="0" err="1">
                <a:solidFill>
                  <a:srgbClr val="C00000"/>
                </a:solidFill>
              </a:rPr>
              <a:t>Pág</a:t>
            </a:r>
            <a:r>
              <a:rPr lang="es-ES" sz="2000" b="1" dirty="0">
                <a:solidFill>
                  <a:srgbClr val="C00000"/>
                </a:solidFill>
              </a:rPr>
              <a:t> 212</a:t>
            </a:r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316C74CD-57EE-46E0-8E86-6449C9942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@madomba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492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17">
            <a:extLst>
              <a:ext uri="{FF2B5EF4-FFF2-40B4-BE49-F238E27FC236}">
                <a16:creationId xmlns:a16="http://schemas.microsoft.com/office/drawing/2014/main" id="{8751C0E9-4187-482F-9E57-6F626A9C4D0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57945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Imagen 12" descr="Imagen que contiene foto&#10;&#10;Descripción generada con confianza alta">
            <a:extLst>
              <a:ext uri="{FF2B5EF4-FFF2-40B4-BE49-F238E27FC236}">
                <a16:creationId xmlns:a16="http://schemas.microsoft.com/office/drawing/2014/main" id="{84B39743-3030-4AF7-9F99-E9C8F57AFD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935" y="233264"/>
            <a:ext cx="2535046" cy="3755625"/>
          </a:xfrm>
          <a:prstGeom prst="rect">
            <a:avLst/>
          </a:prstGeom>
        </p:spPr>
      </p:pic>
      <p:pic>
        <p:nvPicPr>
          <p:cNvPr id="11" name="Imagen 10" descr="Imagen que contiene texto, libro&#10;&#10;Descripción generada con confianza muy alta">
            <a:extLst>
              <a:ext uri="{FF2B5EF4-FFF2-40B4-BE49-F238E27FC236}">
                <a16:creationId xmlns:a16="http://schemas.microsoft.com/office/drawing/2014/main" id="{BC960205-9B3D-4A63-8B89-A41D0A765A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034" y="2874858"/>
            <a:ext cx="2335088" cy="3749878"/>
          </a:xfrm>
          <a:prstGeom prst="rect">
            <a:avLst/>
          </a:prstGeom>
        </p:spPr>
      </p:pic>
      <p:sp>
        <p:nvSpPr>
          <p:cNvPr id="33" name="Rectangle 19">
            <a:extLst>
              <a:ext uri="{FF2B5EF4-FFF2-40B4-BE49-F238E27FC236}">
                <a16:creationId xmlns:a16="http://schemas.microsoft.com/office/drawing/2014/main" id="{A5D494F4-DB8B-4D3D-A107-4E84A0B74CB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92243" y="239052"/>
            <a:ext cx="2722671" cy="24749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3FC58BE-64BA-44F6-B62D-AA29B1BF6A8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3264" y="4154694"/>
            <a:ext cx="3324388" cy="247004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D39DAC6-3FC6-4004-8CB3-3E1D5CEEF2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2715" y="373487"/>
            <a:ext cx="5146021" cy="614322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es-ES" sz="1900" b="1" dirty="0">
                <a:solidFill>
                  <a:srgbClr val="C00000"/>
                </a:solidFill>
              </a:rPr>
              <a:t>NOVELA EXPERIMENTAL AÑOS 60</a:t>
            </a:r>
          </a:p>
          <a:p>
            <a:pPr marL="0" indent="0" algn="ctr">
              <a:lnSpc>
                <a:spcPct val="90000"/>
              </a:lnSpc>
              <a:buNone/>
            </a:pPr>
            <a:endParaRPr lang="es-ES" sz="1600" b="1" dirty="0">
              <a:solidFill>
                <a:srgbClr val="C0000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s-ES" sz="1700" dirty="0"/>
              <a:t>Agotamiento de la novela social y búsqueda de técnicas narrativas nuevas.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s-ES" sz="1700" dirty="0"/>
              <a:t>“Jugar” con la forma del relato: alterar de diversas maneras su estructura y el lenguaje.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s-ES" sz="1700" dirty="0"/>
              <a:t>Lector activo.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s-ES" sz="1700" dirty="0"/>
              <a:t>Características: multiplicidad de puntos de vista, destrucción de la linealidad temporal del relato y tratamiento innovador del lenguaje (ruptura de la lógica y de la sintaxis).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s-ES" sz="1700" dirty="0"/>
              <a:t>Influencias: Neorrealismo italiano y la Generación perdida.</a:t>
            </a:r>
          </a:p>
          <a:p>
            <a:pPr marL="0" indent="0">
              <a:lnSpc>
                <a:spcPct val="90000"/>
              </a:lnSpc>
              <a:buNone/>
            </a:pPr>
            <a:endParaRPr lang="es-ES" sz="1700" dirty="0"/>
          </a:p>
          <a:p>
            <a:pPr marL="0" indent="0" algn="ctr">
              <a:lnSpc>
                <a:spcPct val="90000"/>
              </a:lnSpc>
              <a:buNone/>
            </a:pPr>
            <a:r>
              <a:rPr lang="es-ES" sz="1700" dirty="0"/>
              <a:t>Camilo José Cela: </a:t>
            </a:r>
            <a:r>
              <a:rPr lang="es-ES" sz="1700" i="1" dirty="0"/>
              <a:t>San Camilo, 1936 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s-ES" sz="1700" dirty="0"/>
              <a:t>Juan Benet: </a:t>
            </a:r>
            <a:r>
              <a:rPr lang="es-ES" sz="1700" i="1" dirty="0"/>
              <a:t>Volverás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s-ES" sz="1700" dirty="0"/>
              <a:t>Juan Goytisolo: </a:t>
            </a:r>
            <a:r>
              <a:rPr lang="es-ES" sz="1700" i="1" dirty="0"/>
              <a:t>Señas de identidad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s-ES" sz="1700" dirty="0"/>
              <a:t>Juan Marsé: </a:t>
            </a:r>
            <a:r>
              <a:rPr lang="es-ES" sz="1700" i="1" dirty="0"/>
              <a:t>Últimas tardes con Teresa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s-ES" sz="1700" dirty="0"/>
              <a:t>Luis Martín-Santos: </a:t>
            </a:r>
            <a:r>
              <a:rPr lang="es-ES" sz="1700" i="1" dirty="0"/>
              <a:t>Tiempo de silencio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s-ES" sz="1700" dirty="0"/>
              <a:t>Miguel Delibes: </a:t>
            </a:r>
            <a:r>
              <a:rPr lang="es-ES" sz="1700" i="1" dirty="0"/>
              <a:t>Cinco horas con Mario </a:t>
            </a:r>
          </a:p>
          <a:p>
            <a:pPr marL="0" indent="0" algn="ctr">
              <a:lnSpc>
                <a:spcPct val="90000"/>
              </a:lnSpc>
              <a:buNone/>
            </a:pPr>
            <a:endParaRPr lang="es-ES" sz="1600" i="1" dirty="0"/>
          </a:p>
          <a:p>
            <a:pPr marL="0" indent="0" algn="r">
              <a:lnSpc>
                <a:spcPct val="90000"/>
              </a:lnSpc>
              <a:buNone/>
            </a:pPr>
            <a:r>
              <a:rPr lang="es-ES" sz="1600" b="1" dirty="0">
                <a:solidFill>
                  <a:srgbClr val="C00000"/>
                </a:solidFill>
              </a:rPr>
              <a:t>Pág. 213 y 214</a:t>
            </a:r>
          </a:p>
          <a:p>
            <a:pPr>
              <a:lnSpc>
                <a:spcPct val="90000"/>
              </a:lnSpc>
            </a:pPr>
            <a:endParaRPr lang="es-ES" sz="1000" dirty="0"/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971F1231-9C0C-4A1A-92F8-AD0D363C9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@madomba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150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66">
            <a:extLst>
              <a:ext uri="{FF2B5EF4-FFF2-40B4-BE49-F238E27FC236}">
                <a16:creationId xmlns:a16="http://schemas.microsoft.com/office/drawing/2014/main" id="{FC2A95B5-B7A6-48A3-B59E-E208BAD99B7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7370" y="0"/>
            <a:ext cx="435463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40769EB0-A33C-4CDA-B41C-8D11F6DBF04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7744" y="237744"/>
            <a:ext cx="8377666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6" name="Imagen 55">
            <a:extLst>
              <a:ext uri="{FF2B5EF4-FFF2-40B4-BE49-F238E27FC236}">
                <a16:creationId xmlns:a16="http://schemas.microsoft.com/office/drawing/2014/main" id="{56FDA950-B1E6-4E97-8497-76098A9C64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7675" y="149446"/>
            <a:ext cx="3007105" cy="2165116"/>
          </a:xfrm>
          <a:prstGeom prst="rect">
            <a:avLst/>
          </a:prstGeom>
        </p:spPr>
      </p:pic>
      <p:pic>
        <p:nvPicPr>
          <p:cNvPr id="62" name="Imagen 61">
            <a:extLst>
              <a:ext uri="{FF2B5EF4-FFF2-40B4-BE49-F238E27FC236}">
                <a16:creationId xmlns:a16="http://schemas.microsoft.com/office/drawing/2014/main" id="{548EAEBC-B0C3-443B-AB29-0E58131133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0251" y="4501829"/>
            <a:ext cx="3045532" cy="2284149"/>
          </a:xfrm>
          <a:prstGeom prst="rect">
            <a:avLst/>
          </a:prstGeom>
        </p:spPr>
      </p:pic>
      <p:pic>
        <p:nvPicPr>
          <p:cNvPr id="58" name="Imagen 57">
            <a:extLst>
              <a:ext uri="{FF2B5EF4-FFF2-40B4-BE49-F238E27FC236}">
                <a16:creationId xmlns:a16="http://schemas.microsoft.com/office/drawing/2014/main" id="{A5887B96-BC85-457A-B4D2-B9ADB9BCFA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7675" y="2386584"/>
            <a:ext cx="2998108" cy="200123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94CAB22-A2B4-4094-AFEE-B9BEA2DDB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924" y="359912"/>
            <a:ext cx="7161246" cy="1744183"/>
          </a:xfrm>
        </p:spPr>
        <p:txBody>
          <a:bodyPr>
            <a:normAutofit/>
          </a:bodyPr>
          <a:lstStyle/>
          <a:p>
            <a:pPr algn="ctr"/>
            <a:r>
              <a:rPr lang="es-ES" b="1" dirty="0">
                <a:solidFill>
                  <a:srgbClr val="C00000"/>
                </a:solidFill>
              </a:rPr>
              <a:t>CONTEXTO HISTÓRICO</a:t>
            </a:r>
            <a:br>
              <a:rPr lang="es-ES" b="1" dirty="0">
                <a:solidFill>
                  <a:srgbClr val="C00000"/>
                </a:solidFill>
              </a:rPr>
            </a:br>
            <a:r>
              <a:rPr lang="es-ES" b="1" dirty="0">
                <a:solidFill>
                  <a:srgbClr val="C00000"/>
                </a:solidFill>
              </a:rPr>
              <a:t>Novela actual</a:t>
            </a:r>
            <a:endParaRPr lang="es-ES" dirty="0">
              <a:solidFill>
                <a:srgbClr val="C0000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D6BECED-8A87-42DB-82BC-B93A87B090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187" y="2104095"/>
            <a:ext cx="7728824" cy="4232311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s-ES" sz="1600" dirty="0"/>
              <a:t>Transición </a:t>
            </a:r>
            <a:r>
              <a:rPr lang="es-ES" sz="1600" b="1" dirty="0"/>
              <a:t>democrática</a:t>
            </a:r>
            <a:r>
              <a:rPr lang="es-ES" sz="1600" dirty="0"/>
              <a:t>.</a:t>
            </a:r>
          </a:p>
          <a:p>
            <a:pPr>
              <a:lnSpc>
                <a:spcPct val="90000"/>
              </a:lnSpc>
            </a:pPr>
            <a:r>
              <a:rPr lang="es-ES" sz="1600" b="1" dirty="0"/>
              <a:t>Adolfo Suárez</a:t>
            </a:r>
            <a:r>
              <a:rPr lang="es-ES" sz="1600" dirty="0"/>
              <a:t>, Ley para la Reforma Política, 1976 (referéndum de los españoles).</a:t>
            </a:r>
          </a:p>
          <a:p>
            <a:pPr>
              <a:lnSpc>
                <a:spcPct val="90000"/>
              </a:lnSpc>
            </a:pPr>
            <a:r>
              <a:rPr lang="es-ES" sz="1600" dirty="0"/>
              <a:t>Proceso de </a:t>
            </a:r>
            <a:r>
              <a:rPr lang="es-ES" sz="1600" b="1" dirty="0"/>
              <a:t>legalización</a:t>
            </a:r>
            <a:r>
              <a:rPr lang="es-ES" sz="1600" dirty="0"/>
              <a:t> de los partidos políticos.</a:t>
            </a:r>
          </a:p>
          <a:p>
            <a:pPr>
              <a:lnSpc>
                <a:spcPct val="90000"/>
              </a:lnSpc>
            </a:pPr>
            <a:r>
              <a:rPr lang="es-ES" sz="1600" dirty="0"/>
              <a:t>Elecciones libres en 1977.</a:t>
            </a:r>
          </a:p>
          <a:p>
            <a:pPr>
              <a:lnSpc>
                <a:spcPct val="90000"/>
              </a:lnSpc>
            </a:pPr>
            <a:r>
              <a:rPr lang="es-ES" sz="1600" b="1" dirty="0"/>
              <a:t>Constitución española </a:t>
            </a:r>
            <a:r>
              <a:rPr lang="es-ES" sz="1600" dirty="0"/>
              <a:t>en 1978. España quedó como una monarquía parlamentaria. </a:t>
            </a:r>
          </a:p>
          <a:p>
            <a:pPr>
              <a:lnSpc>
                <a:spcPct val="90000"/>
              </a:lnSpc>
            </a:pPr>
            <a:r>
              <a:rPr lang="es-ES" sz="1600" dirty="0"/>
              <a:t>Tras el fallido golpe de Estado en 23 febrero 1981 y normalización de la política: España se reconoce como </a:t>
            </a:r>
            <a:r>
              <a:rPr lang="es-ES" sz="1600" b="1" dirty="0"/>
              <a:t>Estado democrático</a:t>
            </a:r>
            <a:r>
              <a:rPr lang="es-ES" sz="1600" dirty="0"/>
              <a:t> y entra en la </a:t>
            </a:r>
            <a:r>
              <a:rPr lang="es-ES" sz="1600" b="1" dirty="0"/>
              <a:t>Unión Europea</a:t>
            </a:r>
            <a:r>
              <a:rPr lang="es-ES" sz="1600" dirty="0"/>
              <a:t>.</a:t>
            </a:r>
          </a:p>
          <a:p>
            <a:pPr>
              <a:lnSpc>
                <a:spcPct val="90000"/>
              </a:lnSpc>
            </a:pPr>
            <a:r>
              <a:rPr lang="es-ES" sz="1600" dirty="0"/>
              <a:t>Fin de la Guerra Fría con la </a:t>
            </a:r>
            <a:r>
              <a:rPr lang="es-ES" sz="1600" b="1" dirty="0"/>
              <a:t>caída del muro de Berlín </a:t>
            </a:r>
            <a:r>
              <a:rPr lang="es-ES" sz="1600" dirty="0"/>
              <a:t>(1989) y disolución de la Unión Soviética.</a:t>
            </a:r>
          </a:p>
          <a:p>
            <a:pPr>
              <a:lnSpc>
                <a:spcPct val="90000"/>
              </a:lnSpc>
            </a:pPr>
            <a:r>
              <a:rPr lang="es-ES" sz="1600" dirty="0"/>
              <a:t>Proceso de </a:t>
            </a:r>
            <a:r>
              <a:rPr lang="es-ES" sz="1600" b="1" dirty="0"/>
              <a:t>globalización</a:t>
            </a:r>
            <a:r>
              <a:rPr lang="es-ES" sz="1600" dirty="0"/>
              <a:t> favorecido por el desarrollo de las comunicaciones, los sistemas informáticos e Internet.</a:t>
            </a:r>
          </a:p>
          <a:p>
            <a:pPr marL="0" indent="0" algn="r">
              <a:lnSpc>
                <a:spcPct val="90000"/>
              </a:lnSpc>
              <a:buNone/>
            </a:pPr>
            <a:r>
              <a:rPr lang="es-ES" sz="1600" b="1" dirty="0">
                <a:solidFill>
                  <a:srgbClr val="C00000"/>
                </a:solidFill>
              </a:rPr>
              <a:t>Pág. 228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0A38080-7E9C-4282-AEF6-F89A029C9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@madomba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660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8D4A5250-E836-4617-91D7-55F1A5286E4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526142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5F818A68-81F5-4DA6-B72A-52541C105B5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5126" y="643464"/>
            <a:ext cx="3969458" cy="5571072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pic>
        <p:nvPicPr>
          <p:cNvPr id="11" name="Imagen 10" descr="Imagen que contiene árbol, mesa, texto, tarta&#10;&#10;Descripción generada con confianza alta">
            <a:extLst>
              <a:ext uri="{FF2B5EF4-FFF2-40B4-BE49-F238E27FC236}">
                <a16:creationId xmlns:a16="http://schemas.microsoft.com/office/drawing/2014/main" id="{9468BB8E-CD04-4B7F-AF1C-8880DD246F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870"/>
          <a:stretch/>
        </p:blipFill>
        <p:spPr>
          <a:xfrm>
            <a:off x="2685574" y="740662"/>
            <a:ext cx="1727286" cy="2539323"/>
          </a:xfrm>
          <a:prstGeom prst="rect">
            <a:avLst/>
          </a:prstGeom>
        </p:spPr>
      </p:pic>
      <p:pic>
        <p:nvPicPr>
          <p:cNvPr id="5" name="Imagen 4" descr="Imagen que contiene hombre, persona, interior&#10;&#10;Descripción generada con confianza alta">
            <a:extLst>
              <a:ext uri="{FF2B5EF4-FFF2-40B4-BE49-F238E27FC236}">
                <a16:creationId xmlns:a16="http://schemas.microsoft.com/office/drawing/2014/main" id="{2D64DF8F-48DC-4C73-AB7D-8209AA655C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778" r="-5" b="-5"/>
          <a:stretch/>
        </p:blipFill>
        <p:spPr>
          <a:xfrm>
            <a:off x="735472" y="738206"/>
            <a:ext cx="1773936" cy="2539322"/>
          </a:xfrm>
          <a:prstGeom prst="rect">
            <a:avLst/>
          </a:prstGeom>
        </p:spPr>
      </p:pic>
      <p:pic>
        <p:nvPicPr>
          <p:cNvPr id="13" name="Imagen 12" descr="Imagen que contiene texto&#10;&#10;Descripción generada con confianza muy alta">
            <a:extLst>
              <a:ext uri="{FF2B5EF4-FFF2-40B4-BE49-F238E27FC236}">
                <a16:creationId xmlns:a16="http://schemas.microsoft.com/office/drawing/2014/main" id="{32E73D71-994E-435F-AA94-3AA962022F2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468" b="-5"/>
          <a:stretch/>
        </p:blipFill>
        <p:spPr>
          <a:xfrm>
            <a:off x="2685574" y="3578014"/>
            <a:ext cx="1773936" cy="2539322"/>
          </a:xfrm>
          <a:prstGeom prst="rect">
            <a:avLst/>
          </a:prstGeom>
        </p:spPr>
      </p:pic>
      <p:pic>
        <p:nvPicPr>
          <p:cNvPr id="9" name="Imagen 8" descr="Imagen que contiene texto, libro&#10;&#10;Descripción generada con confianza muy alta">
            <a:extLst>
              <a:ext uri="{FF2B5EF4-FFF2-40B4-BE49-F238E27FC236}">
                <a16:creationId xmlns:a16="http://schemas.microsoft.com/office/drawing/2014/main" id="{D0B25CEC-F878-4E4B-A0AC-6A3B7C90AAF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860" b="4"/>
          <a:stretch/>
        </p:blipFill>
        <p:spPr>
          <a:xfrm>
            <a:off x="793214" y="3578013"/>
            <a:ext cx="1727286" cy="2539323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B7D908E-789B-480D-B76A-7F6B7D9E6B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7915" y="450761"/>
            <a:ext cx="6104586" cy="5975797"/>
          </a:xfrm>
        </p:spPr>
        <p:txBody>
          <a:bodyPr>
            <a:no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es-ES" b="1" dirty="0">
                <a:solidFill>
                  <a:srgbClr val="C00000"/>
                </a:solidFill>
              </a:rPr>
              <a:t>NOVELA ESPAÑOLA ACTUAL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s-ES" sz="1600" dirty="0"/>
              <a:t>Los escritores abandonan el experimentalismo en un intento de acercarse al LECTOR y despertar su interés.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s-ES" sz="1600" dirty="0"/>
              <a:t>Interés por el argumento (con más “peso” que la estructura), desarrollo lineal de la historia y  voz única del narrador.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s-ES" sz="1600" dirty="0"/>
              <a:t>Temas urbanos y personajes antiheroicos, “narrados” con un estilo cuidado y con notas de humor.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s-ES" sz="1600" dirty="0"/>
              <a:t>Eduardo Mendoza, </a:t>
            </a:r>
            <a:r>
              <a:rPr lang="es-ES" sz="1600" i="1" dirty="0"/>
              <a:t>La verdad sobre el caso Savolta </a:t>
            </a:r>
            <a:r>
              <a:rPr lang="es-ES" sz="1600" dirty="0"/>
              <a:t>(punto de partida de narrativa actual)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s-ES" sz="1600" i="1" dirty="0"/>
              <a:t>El misterio de la cripta embrujada, Laberinto de aceitunas, Sin noticias de </a:t>
            </a:r>
            <a:r>
              <a:rPr lang="es-ES" sz="1600" i="1" dirty="0" err="1"/>
              <a:t>Gurb</a:t>
            </a:r>
            <a:r>
              <a:rPr lang="es-ES" sz="1600" i="1" dirty="0"/>
              <a:t>, La ciudad de los prodigios, etc.</a:t>
            </a:r>
          </a:p>
          <a:p>
            <a:pPr marL="0" indent="0">
              <a:lnSpc>
                <a:spcPct val="90000"/>
              </a:lnSpc>
              <a:buNone/>
            </a:pPr>
            <a:endParaRPr lang="es-ES" sz="1600" i="1" dirty="0"/>
          </a:p>
          <a:p>
            <a:pPr marL="0" indent="0" algn="ctr">
              <a:lnSpc>
                <a:spcPct val="90000"/>
              </a:lnSpc>
              <a:buNone/>
            </a:pPr>
            <a:r>
              <a:rPr lang="es-ES" b="1" dirty="0">
                <a:solidFill>
                  <a:srgbClr val="C00000"/>
                </a:solidFill>
              </a:rPr>
              <a:t>LA POSMODERNIDAD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s-ES" sz="1600" dirty="0"/>
              <a:t>Nueva forma de pensamiento que se caracteriza por rechazar ideologías y escuelas estéticas y por mezclar lenguajes ( literatura, música, cine…).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s-ES" sz="1600" dirty="0"/>
              <a:t>En Literatura: 1) Fusión de géneros. 2) El autor juega con referencias conocidas por el lector, incluso reescribe obras literarias consagradas. 3) Relativismo: interpretación de cada sujeto que favorece el uso de ironía y humor. </a:t>
            </a:r>
          </a:p>
          <a:p>
            <a:pPr marL="0" indent="0" algn="r">
              <a:lnSpc>
                <a:spcPct val="90000"/>
              </a:lnSpc>
              <a:buNone/>
            </a:pPr>
            <a:r>
              <a:rPr lang="es-ES" sz="1600" b="1" dirty="0">
                <a:solidFill>
                  <a:srgbClr val="C00000"/>
                </a:solidFill>
              </a:rPr>
              <a:t>Pág. 229</a:t>
            </a:r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145BD443-E55C-4F99-9820-070431EA4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@madomba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099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>
            <a:extLst>
              <a:ext uri="{FF2B5EF4-FFF2-40B4-BE49-F238E27FC236}">
                <a16:creationId xmlns:a16="http://schemas.microsoft.com/office/drawing/2014/main" id="{FC2A95B5-B7A6-48A3-B59E-E208BAD99B7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7370" y="0"/>
            <a:ext cx="435463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40769EB0-A33C-4CDA-B41C-8D11F6DBF04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7744" y="237744"/>
            <a:ext cx="8377666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" name="Imagen 14" descr="Imagen que contiene señal, hombre, exterior, persona&#10;&#10;Descripción generada con confianza muy alta">
            <a:extLst>
              <a:ext uri="{FF2B5EF4-FFF2-40B4-BE49-F238E27FC236}">
                <a16:creationId xmlns:a16="http://schemas.microsoft.com/office/drawing/2014/main" id="{1C7B0CD7-1C87-4D29-94CF-C834DAC280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5553" y="2380142"/>
            <a:ext cx="2542213" cy="1913015"/>
          </a:xfrm>
          <a:prstGeom prst="rect">
            <a:avLst/>
          </a:prstGeom>
        </p:spPr>
      </p:pic>
      <p:pic>
        <p:nvPicPr>
          <p:cNvPr id="13" name="Imagen 12" descr="Imagen que contiene persona, texto&#10;&#10;Descripción generada con confianza alta">
            <a:extLst>
              <a:ext uri="{FF2B5EF4-FFF2-40B4-BE49-F238E27FC236}">
                <a16:creationId xmlns:a16="http://schemas.microsoft.com/office/drawing/2014/main" id="{E3BF53CB-24CF-45D3-AB3C-093EED3622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6323" y="4477858"/>
            <a:ext cx="1303086" cy="2052105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4888C0F-24BE-437E-A147-A5C2690EA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106" y="237743"/>
            <a:ext cx="8151176" cy="638251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es-ES" sz="1600" b="1" dirty="0">
                <a:solidFill>
                  <a:srgbClr val="C00000"/>
                </a:solidFill>
              </a:rPr>
              <a:t>TENDENCIAS NARRATIVA ACTUAL</a:t>
            </a:r>
          </a:p>
          <a:p>
            <a:pPr marL="0" indent="0">
              <a:lnSpc>
                <a:spcPct val="90000"/>
              </a:lnSpc>
              <a:buNone/>
            </a:pPr>
            <a:endParaRPr lang="es-ES" sz="1600" b="1" dirty="0"/>
          </a:p>
          <a:p>
            <a:pPr marL="0" indent="0">
              <a:lnSpc>
                <a:spcPct val="90000"/>
              </a:lnSpc>
              <a:buNone/>
            </a:pPr>
            <a:r>
              <a:rPr lang="es-ES" sz="1600" b="1" dirty="0">
                <a:solidFill>
                  <a:srgbClr val="C00000"/>
                </a:solidFill>
              </a:rPr>
              <a:t>NOVELA POLICIACA </a:t>
            </a:r>
            <a:r>
              <a:rPr lang="es-ES" sz="1500" dirty="0"/>
              <a:t>(El argumento gira entorno a la investigación de un caso.)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s-ES" sz="1600" b="1" dirty="0"/>
              <a:t>Manuel Vázquez Montalbán </a:t>
            </a:r>
            <a:r>
              <a:rPr lang="es-ES" sz="1600" dirty="0"/>
              <a:t>(detective Pepe Carvalho)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s-ES" sz="1600" b="1" dirty="0"/>
              <a:t>Lorenzo Silva</a:t>
            </a:r>
            <a:r>
              <a:rPr lang="es-ES" sz="1600" dirty="0"/>
              <a:t> (</a:t>
            </a:r>
            <a:r>
              <a:rPr lang="es-ES" sz="1600" dirty="0" err="1"/>
              <a:t>Bevilacqua</a:t>
            </a:r>
            <a:r>
              <a:rPr lang="es-ES" sz="1600" dirty="0"/>
              <a:t> y Chamorro).</a:t>
            </a:r>
          </a:p>
          <a:p>
            <a:pPr marL="0" indent="0">
              <a:lnSpc>
                <a:spcPct val="90000"/>
              </a:lnSpc>
              <a:buNone/>
            </a:pPr>
            <a:endParaRPr lang="es-ES" sz="1600" dirty="0"/>
          </a:p>
          <a:p>
            <a:pPr marL="0" indent="0">
              <a:lnSpc>
                <a:spcPct val="90000"/>
              </a:lnSpc>
              <a:buNone/>
            </a:pPr>
            <a:r>
              <a:rPr lang="es-ES" sz="1600" b="1" dirty="0">
                <a:solidFill>
                  <a:srgbClr val="C00000"/>
                </a:solidFill>
              </a:rPr>
              <a:t>NOVELA HISTÓRICA </a:t>
            </a:r>
            <a:r>
              <a:rPr lang="es-ES" sz="1500" dirty="0"/>
              <a:t>(Recrea hechos del pasado.)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s-ES" sz="1600" b="1" dirty="0"/>
              <a:t>J. Luis Sampedro</a:t>
            </a:r>
            <a:r>
              <a:rPr lang="es-ES" sz="1600" dirty="0"/>
              <a:t>, </a:t>
            </a:r>
            <a:r>
              <a:rPr lang="es-ES" sz="1600" i="1" dirty="0"/>
              <a:t>La vieja sirena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s-ES" sz="1600" b="1" dirty="0"/>
              <a:t>Miguel Delibes</a:t>
            </a:r>
            <a:r>
              <a:rPr lang="es-ES" sz="1600" dirty="0"/>
              <a:t>, </a:t>
            </a:r>
            <a:r>
              <a:rPr lang="es-ES" sz="1600" i="1" dirty="0"/>
              <a:t>El hereje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s-ES" sz="1600" b="1" dirty="0"/>
              <a:t>Ildefonso Falcones</a:t>
            </a:r>
            <a:r>
              <a:rPr lang="es-ES" sz="1600" i="1" dirty="0"/>
              <a:t>, La catedral del mar. </a:t>
            </a:r>
          </a:p>
          <a:p>
            <a:pPr marL="0" indent="0">
              <a:lnSpc>
                <a:spcPct val="90000"/>
              </a:lnSpc>
              <a:buNone/>
            </a:pPr>
            <a:endParaRPr lang="es-ES" sz="1600" dirty="0"/>
          </a:p>
          <a:p>
            <a:pPr marL="0" indent="0">
              <a:lnSpc>
                <a:spcPct val="90000"/>
              </a:lnSpc>
              <a:buNone/>
            </a:pPr>
            <a:r>
              <a:rPr lang="es-ES" sz="1600" b="1" dirty="0">
                <a:solidFill>
                  <a:srgbClr val="C00000"/>
                </a:solidFill>
              </a:rPr>
              <a:t>NOVELA INIMISTA </a:t>
            </a:r>
            <a:r>
              <a:rPr lang="es-ES" sz="1400" dirty="0"/>
              <a:t>(Se centra en conflictos personales y emocionales de los personajes.)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s-ES" sz="1600" b="1" dirty="0"/>
              <a:t>Julio Llamazares</a:t>
            </a:r>
            <a:r>
              <a:rPr lang="es-ES" sz="1600" dirty="0"/>
              <a:t>, </a:t>
            </a:r>
            <a:r>
              <a:rPr lang="es-ES" sz="1600" i="1" dirty="0"/>
              <a:t>La lluvia amarilla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s-ES" sz="1600" b="1" dirty="0"/>
              <a:t>Almudena Grandes</a:t>
            </a:r>
            <a:r>
              <a:rPr lang="es-ES" sz="1600" dirty="0"/>
              <a:t>,</a:t>
            </a:r>
            <a:r>
              <a:rPr lang="es-ES" sz="1600" i="1" dirty="0"/>
              <a:t> Malena no es un nombre de tango.</a:t>
            </a:r>
          </a:p>
          <a:p>
            <a:pPr marL="0" indent="0">
              <a:lnSpc>
                <a:spcPct val="90000"/>
              </a:lnSpc>
              <a:buNone/>
            </a:pPr>
            <a:endParaRPr lang="es-ES" sz="1600" dirty="0"/>
          </a:p>
          <a:p>
            <a:pPr marL="0" indent="0">
              <a:lnSpc>
                <a:spcPct val="90000"/>
              </a:lnSpc>
              <a:buNone/>
            </a:pPr>
            <a:r>
              <a:rPr lang="es-ES" sz="1600" b="1" dirty="0">
                <a:solidFill>
                  <a:srgbClr val="C00000"/>
                </a:solidFill>
              </a:rPr>
              <a:t>NOVELA TESTIMONIO </a:t>
            </a:r>
            <a:r>
              <a:rPr lang="es-ES" sz="1400" dirty="0"/>
              <a:t>(Plantea un tema de actualidad desde un punto de vista crítico.)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s-ES" sz="1600" b="1" dirty="0"/>
              <a:t>Rosa Montero</a:t>
            </a:r>
            <a:r>
              <a:rPr lang="es-ES" sz="1600" dirty="0"/>
              <a:t>, </a:t>
            </a:r>
            <a:r>
              <a:rPr lang="es-ES" sz="1600" i="1" dirty="0"/>
              <a:t>Te trataré como a una reina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s-ES" sz="1600" b="1" dirty="0"/>
              <a:t>Javier Cercas</a:t>
            </a:r>
            <a:r>
              <a:rPr lang="es-ES" sz="1600" dirty="0"/>
              <a:t>, </a:t>
            </a:r>
            <a:r>
              <a:rPr lang="es-ES" sz="1600" i="1" dirty="0"/>
              <a:t>Soldados de Salamina.</a:t>
            </a:r>
          </a:p>
          <a:p>
            <a:pPr marL="0" indent="0" algn="r">
              <a:lnSpc>
                <a:spcPct val="90000"/>
              </a:lnSpc>
              <a:buNone/>
            </a:pPr>
            <a:r>
              <a:rPr lang="es-ES" sz="1600" b="1" dirty="0">
                <a:solidFill>
                  <a:srgbClr val="C00000"/>
                </a:solidFill>
              </a:rPr>
              <a:t>Pág. 229</a:t>
            </a:r>
          </a:p>
          <a:p>
            <a:pPr marL="0" indent="0">
              <a:lnSpc>
                <a:spcPct val="90000"/>
              </a:lnSpc>
              <a:buNone/>
            </a:pPr>
            <a:endParaRPr lang="es-ES" sz="1100" b="1" i="1" dirty="0"/>
          </a:p>
        </p:txBody>
      </p:sp>
      <p:pic>
        <p:nvPicPr>
          <p:cNvPr id="22" name="Imagen 21" descr="Imagen que contiene captura de pantalla&#10;&#10;Descripción generada con confianza alta">
            <a:extLst>
              <a:ext uri="{FF2B5EF4-FFF2-40B4-BE49-F238E27FC236}">
                <a16:creationId xmlns:a16="http://schemas.microsoft.com/office/drawing/2014/main" id="{47895E82-D57B-4EE7-AF67-EAF3181040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4516" y="57529"/>
            <a:ext cx="3104288" cy="2329055"/>
          </a:xfrm>
          <a:prstGeom prst="rect">
            <a:avLst/>
          </a:prstGeom>
        </p:spPr>
      </p:pic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51D61E5C-F3FD-4E2F-8D43-64740BC3D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@madomba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460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3DE497-00EA-4A1D-9D0F-52C382519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41289"/>
            <a:ext cx="10058400" cy="658172"/>
          </a:xfrm>
        </p:spPr>
        <p:txBody>
          <a:bodyPr>
            <a:normAutofit fontScale="90000"/>
          </a:bodyPr>
          <a:lstStyle/>
          <a:p>
            <a:r>
              <a:rPr lang="es-ES" b="1" dirty="0">
                <a:solidFill>
                  <a:srgbClr val="C00000"/>
                </a:solidFill>
              </a:rPr>
              <a:t>Escritores españoles de la actualidad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249F51D-23B3-4381-8FEA-2E05EF212CE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85611" y="999461"/>
            <a:ext cx="10547797" cy="5633159"/>
          </a:xfrm>
        </p:spPr>
        <p:txBody>
          <a:bodyPr numCol="2">
            <a:normAutofit fontScale="70000" lnSpcReduction="20000"/>
          </a:bodyPr>
          <a:lstStyle/>
          <a:p>
            <a:pPr marL="0" indent="0" algn="ctr">
              <a:buNone/>
            </a:pPr>
            <a:endParaRPr lang="es-ES" sz="1900" dirty="0"/>
          </a:p>
          <a:p>
            <a:pPr marL="0" indent="0" algn="ctr">
              <a:buNone/>
            </a:pPr>
            <a:endParaRPr lang="es-ES" sz="2100" dirty="0"/>
          </a:p>
          <a:p>
            <a:pPr marL="0" indent="0" algn="ctr">
              <a:buNone/>
            </a:pPr>
            <a:endParaRPr lang="es-ES" sz="2100" dirty="0"/>
          </a:p>
          <a:p>
            <a:pPr marL="0" indent="0" algn="ctr">
              <a:buNone/>
            </a:pPr>
            <a:r>
              <a:rPr lang="es-ES" sz="2300" dirty="0"/>
              <a:t>Luis Landero</a:t>
            </a:r>
          </a:p>
          <a:p>
            <a:pPr marL="0" indent="0" algn="ctr">
              <a:buNone/>
            </a:pPr>
            <a:r>
              <a:rPr lang="es-ES" sz="2300" dirty="0"/>
              <a:t>Javier Marías </a:t>
            </a:r>
          </a:p>
          <a:p>
            <a:pPr marL="0" indent="0" algn="ctr">
              <a:buNone/>
            </a:pPr>
            <a:r>
              <a:rPr lang="es-ES" sz="2300" dirty="0"/>
              <a:t>Rosa Montero</a:t>
            </a:r>
          </a:p>
          <a:p>
            <a:pPr marL="0" indent="0" algn="ctr">
              <a:buNone/>
            </a:pPr>
            <a:r>
              <a:rPr lang="es-ES" sz="2300" dirty="0"/>
              <a:t>Antonio Muñoz Molina</a:t>
            </a:r>
          </a:p>
          <a:p>
            <a:pPr marL="0" indent="0" algn="ctr">
              <a:buNone/>
            </a:pPr>
            <a:r>
              <a:rPr lang="es-ES" sz="2300" dirty="0"/>
              <a:t>Almudena Grandes </a:t>
            </a:r>
          </a:p>
          <a:p>
            <a:pPr marL="0" indent="0" algn="ctr">
              <a:buNone/>
            </a:pPr>
            <a:r>
              <a:rPr lang="es-ES" sz="2300" dirty="0"/>
              <a:t>Arturo Pérez Reverte</a:t>
            </a:r>
          </a:p>
          <a:p>
            <a:pPr marL="0" indent="0" algn="ctr">
              <a:buNone/>
            </a:pPr>
            <a:r>
              <a:rPr lang="es-ES" sz="2300" dirty="0"/>
              <a:t>Manuel Vicent</a:t>
            </a:r>
          </a:p>
          <a:p>
            <a:pPr marL="0" indent="0" algn="ctr">
              <a:buNone/>
            </a:pPr>
            <a:r>
              <a:rPr lang="es-ES" sz="2300" dirty="0"/>
              <a:t>Maruja Torres</a:t>
            </a:r>
          </a:p>
          <a:p>
            <a:pPr marL="0" indent="0" algn="ctr">
              <a:buNone/>
            </a:pPr>
            <a:r>
              <a:rPr lang="es-ES" sz="2300" dirty="0"/>
              <a:t>Luis Mateo Díez</a:t>
            </a:r>
          </a:p>
          <a:p>
            <a:pPr marL="0" indent="0" algn="ctr">
              <a:buNone/>
            </a:pPr>
            <a:r>
              <a:rPr lang="es-ES" sz="2300" dirty="0"/>
              <a:t>Sandra Sanz</a:t>
            </a:r>
          </a:p>
          <a:p>
            <a:pPr marL="0" indent="0" algn="ctr">
              <a:buNone/>
            </a:pPr>
            <a:endParaRPr lang="es-ES" sz="2300" dirty="0"/>
          </a:p>
          <a:p>
            <a:pPr marL="0" indent="0" algn="ctr">
              <a:buNone/>
            </a:pPr>
            <a:endParaRPr lang="es-ES" sz="2300" dirty="0"/>
          </a:p>
          <a:p>
            <a:pPr marL="0" indent="0" algn="ctr">
              <a:buNone/>
            </a:pPr>
            <a:endParaRPr lang="es-ES" sz="2300" dirty="0"/>
          </a:p>
          <a:p>
            <a:pPr marL="0" indent="0" algn="ctr">
              <a:buNone/>
            </a:pPr>
            <a:endParaRPr lang="es-ES" sz="2300" dirty="0"/>
          </a:p>
          <a:p>
            <a:pPr marL="0" indent="0" algn="ctr">
              <a:buNone/>
            </a:pPr>
            <a:endParaRPr lang="es-ES" sz="2300" dirty="0"/>
          </a:p>
          <a:p>
            <a:pPr marL="0" indent="0" algn="ctr">
              <a:buNone/>
            </a:pPr>
            <a:endParaRPr lang="es-ES" sz="2300" dirty="0"/>
          </a:p>
          <a:p>
            <a:pPr marL="0" indent="0" algn="ctr">
              <a:buNone/>
            </a:pPr>
            <a:endParaRPr lang="es-ES" sz="2300" dirty="0"/>
          </a:p>
          <a:p>
            <a:pPr marL="0" indent="0" algn="ctr">
              <a:buNone/>
            </a:pPr>
            <a:endParaRPr lang="es-ES" sz="2300" dirty="0"/>
          </a:p>
          <a:p>
            <a:pPr marL="0" indent="0" algn="ctr">
              <a:buNone/>
            </a:pPr>
            <a:r>
              <a:rPr lang="es-ES" sz="2300" dirty="0"/>
              <a:t>Belén Gopegui</a:t>
            </a:r>
          </a:p>
          <a:p>
            <a:pPr marL="0" indent="0" algn="ctr">
              <a:buNone/>
            </a:pPr>
            <a:r>
              <a:rPr lang="es-ES" sz="2300" dirty="0"/>
              <a:t>Enrique Vila-Matas</a:t>
            </a:r>
          </a:p>
          <a:p>
            <a:pPr marL="0" indent="0" algn="ctr">
              <a:buNone/>
            </a:pPr>
            <a:r>
              <a:rPr lang="es-ES" sz="2300" dirty="0"/>
              <a:t>Manuel Rivas</a:t>
            </a:r>
          </a:p>
          <a:p>
            <a:pPr marL="0" indent="0" algn="ctr">
              <a:buNone/>
            </a:pPr>
            <a:r>
              <a:rPr lang="es-ES" sz="2300" dirty="0"/>
              <a:t>Laura Gallego</a:t>
            </a:r>
          </a:p>
          <a:p>
            <a:pPr marL="0" indent="0" algn="ctr">
              <a:buNone/>
            </a:pPr>
            <a:r>
              <a:rPr lang="es-ES" sz="2300" dirty="0"/>
              <a:t>Carlos Ruíz Zafón</a:t>
            </a:r>
          </a:p>
          <a:p>
            <a:pPr marL="0" indent="0" algn="ctr">
              <a:buNone/>
            </a:pPr>
            <a:r>
              <a:rPr lang="es-ES" sz="2300" dirty="0"/>
              <a:t>Jordi Sierra i Fabra</a:t>
            </a:r>
          </a:p>
          <a:p>
            <a:pPr marL="0" indent="0" algn="ctr">
              <a:buNone/>
            </a:pPr>
            <a:r>
              <a:rPr lang="es-ES" sz="2300" dirty="0"/>
              <a:t>María Dueñas</a:t>
            </a:r>
          </a:p>
          <a:p>
            <a:pPr marL="0" indent="0" algn="ctr">
              <a:buNone/>
            </a:pPr>
            <a:r>
              <a:rPr lang="es-ES" sz="2300" dirty="0"/>
              <a:t>Fernando Delgado </a:t>
            </a:r>
          </a:p>
          <a:p>
            <a:pPr marL="0" indent="0" algn="ctr">
              <a:buNone/>
            </a:pPr>
            <a:r>
              <a:rPr lang="es-ES" sz="2300" dirty="0"/>
              <a:t>Susana </a:t>
            </a:r>
            <a:r>
              <a:rPr lang="es-ES" sz="2300" dirty="0" err="1"/>
              <a:t>Fortes</a:t>
            </a:r>
            <a:endParaRPr lang="es-ES" sz="2300" dirty="0"/>
          </a:p>
          <a:p>
            <a:pPr marL="0" indent="0" algn="ctr">
              <a:buNone/>
            </a:pPr>
            <a:r>
              <a:rPr lang="es-ES" sz="2300" dirty="0"/>
              <a:t>Ricardo Menéndez Salmón</a:t>
            </a:r>
          </a:p>
          <a:p>
            <a:pPr marL="0" indent="0" algn="ctr">
              <a:buNone/>
            </a:pPr>
            <a:endParaRPr lang="es-ES" sz="1900" dirty="0"/>
          </a:p>
          <a:p>
            <a:pPr marL="0" indent="0" algn="ctr">
              <a:buNone/>
            </a:pPr>
            <a:endParaRPr lang="es-ES" sz="1900" dirty="0"/>
          </a:p>
          <a:p>
            <a:pPr marL="0" indent="0" algn="ctr">
              <a:buNone/>
            </a:pPr>
            <a:endParaRPr lang="es-ES" sz="1900" dirty="0"/>
          </a:p>
          <a:p>
            <a:pPr marL="0" indent="0" algn="r">
              <a:buNone/>
            </a:pPr>
            <a:r>
              <a:rPr lang="es-ES" b="1" dirty="0">
                <a:solidFill>
                  <a:srgbClr val="C00000"/>
                </a:solidFill>
              </a:rPr>
              <a:t>Pág. 230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F3B767C-B153-4BE2-BE6E-85A747E69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@madomba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665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B2B096A-9068-47F5-ADA7-A5592711A8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991673"/>
            <a:ext cx="10058400" cy="5043367"/>
          </a:xfrm>
        </p:spPr>
        <p:txBody>
          <a:bodyPr/>
          <a:lstStyle/>
          <a:p>
            <a:pPr marL="0" indent="0" algn="ctr">
              <a:buNone/>
            </a:pPr>
            <a:endParaRPr lang="es-ES" dirty="0">
              <a:hlinkClick r:id="rId2"/>
            </a:endParaRPr>
          </a:p>
          <a:p>
            <a:pPr marL="0" indent="0" algn="ctr">
              <a:buNone/>
            </a:pPr>
            <a:endParaRPr lang="es-ES" dirty="0">
              <a:hlinkClick r:id="rId2"/>
            </a:endParaRPr>
          </a:p>
          <a:p>
            <a:pPr marL="0" indent="0" algn="ctr">
              <a:buNone/>
            </a:pPr>
            <a:r>
              <a:rPr lang="es-ES" sz="2000" b="1" dirty="0">
                <a:solidFill>
                  <a:srgbClr val="C00000"/>
                </a:solidFill>
                <a:hlinkClick r:id="rId2"/>
              </a:rPr>
              <a:t>LECTURAS RECOMENDADAS I</a:t>
            </a:r>
            <a:endParaRPr lang="es-ES" sz="20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s-ES" sz="20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es-ES" sz="2000" b="1" dirty="0">
                <a:solidFill>
                  <a:srgbClr val="C00000"/>
                </a:solidFill>
                <a:hlinkClick r:id="rId3"/>
              </a:rPr>
              <a:t>LECTURAS RECOMENDADAS II</a:t>
            </a:r>
            <a:endParaRPr lang="es-ES" sz="2000" b="1" dirty="0">
              <a:solidFill>
                <a:srgbClr val="C00000"/>
              </a:solidFill>
            </a:endParaRPr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2F491B92-C561-42AF-AC66-7FA04B446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@madomba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7891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237</TotalTime>
  <Words>850</Words>
  <Application>Microsoft Office PowerPoint</Application>
  <PresentationFormat>Panorámica</PresentationFormat>
  <Paragraphs>135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Calibri</vt:lpstr>
      <vt:lpstr>Century Gothic</vt:lpstr>
      <vt:lpstr>Garamond</vt:lpstr>
      <vt:lpstr>Savon</vt:lpstr>
      <vt:lpstr>Novela española SIGLO xx</vt:lpstr>
      <vt:lpstr>CONTEXTO HISTÓRICO Novela de posguerra</vt:lpstr>
      <vt:lpstr>Presentación de PowerPoint</vt:lpstr>
      <vt:lpstr>Presentación de PowerPoint</vt:lpstr>
      <vt:lpstr>CONTEXTO HISTÓRICO Novela actual</vt:lpstr>
      <vt:lpstr>Presentación de PowerPoint</vt:lpstr>
      <vt:lpstr>Presentación de PowerPoint</vt:lpstr>
      <vt:lpstr>Escritores españoles de la actualidad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Novela española</dc:title>
  <dc:creator>María Doménech Ballester</dc:creator>
  <cp:lastModifiedBy>María Doménech Ballester</cp:lastModifiedBy>
  <cp:revision>22</cp:revision>
  <dcterms:created xsi:type="dcterms:W3CDTF">2018-03-13T04:43:21Z</dcterms:created>
  <dcterms:modified xsi:type="dcterms:W3CDTF">2018-04-16T19:11:36Z</dcterms:modified>
</cp:coreProperties>
</file>